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embeddedFontLst>
    <p:embeddedFont>
      <p:font typeface="Impact" pitchFamily="34" charset="0"/>
      <p:regular r:id="rId45"/>
    </p:embeddedFont>
    <p:embeddedFont>
      <p:font typeface="Trebuchet MS" pitchFamily="34" charset="0"/>
      <p:regular r:id="rId46"/>
      <p:bold r:id="rId47"/>
      <p:italic r:id="rId48"/>
      <p:boldItalic r:id="rId49"/>
    </p:embeddedFont>
    <p:embeddedFont>
      <p:font typeface="Roboto Slab" charset="0"/>
      <p:regular r:id="rId50"/>
      <p:bold r:id="rId51"/>
    </p:embeddedFont>
    <p:embeddedFont>
      <p:font typeface="Roboto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16D5EECC-9049-4726-B8CE-AABA8D4962B0}">
  <a:tblStyle styleId="{16D5EECC-9049-4726-B8CE-AABA8D4962B0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672605"/>
            <a:ext cx="1081625" cy="1124949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1" y="281746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2" y="1260283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80300" y="1517574"/>
            <a:ext cx="5783400" cy="2242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latin typeface="Impact"/>
                <a:ea typeface="Impact"/>
                <a:cs typeface="Impact"/>
                <a:sym typeface="Impact"/>
              </a:rPr>
              <a:t>“</a:t>
            </a:r>
            <a:r>
              <a:rPr lang="ru" sz="3000">
                <a:latin typeface="Trebuchet MS"/>
                <a:ea typeface="Trebuchet MS"/>
                <a:cs typeface="Trebuchet MS"/>
                <a:sym typeface="Trebuchet MS"/>
              </a:rPr>
              <a:t>Моделирование образовательной деятельности с использованием здоровьесберегающих технологий”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1597176" y="3928225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Подготовила старший воспитатель</a:t>
            </a:r>
          </a:p>
          <a:p>
            <a:pPr lvl="0">
              <a:spcBef>
                <a:spcPts val="0"/>
              </a:spcBef>
              <a:buNone/>
            </a:pPr>
            <a:r>
              <a:rPr lang="ru" sz="1800" b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b="1" dirty="0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Исаева Светлана Анатольевна</a:t>
            </a:r>
            <a:endParaRPr lang="ru" sz="1800" b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1012125" y="165625"/>
            <a:ext cx="77934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dirty="0">
                <a:solidFill>
                  <a:srgbClr val="FFFF00"/>
                </a:solidFill>
              </a:rPr>
              <a:t>Муниципальное бюджетное  дошкольное образовательное учреждение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dirty="0">
                <a:solidFill>
                  <a:srgbClr val="FFFF00"/>
                </a:solidFill>
              </a:rPr>
              <a:t> </a:t>
            </a:r>
            <a:r>
              <a:rPr lang="ru" dirty="0" smtClean="0">
                <a:solidFill>
                  <a:srgbClr val="FFFF00"/>
                </a:solidFill>
              </a:rPr>
              <a:t>“Детский </a:t>
            </a:r>
            <a:r>
              <a:rPr lang="ru" dirty="0">
                <a:solidFill>
                  <a:srgbClr val="FFFF00"/>
                </a:solidFill>
              </a:rPr>
              <a:t>сад </a:t>
            </a:r>
            <a:r>
              <a:rPr lang="ru" dirty="0" smtClean="0">
                <a:solidFill>
                  <a:srgbClr val="FFFF00"/>
                </a:solidFill>
              </a:rPr>
              <a:t>№ 22” </a:t>
            </a:r>
            <a:endParaRPr lang="ru" dirty="0">
              <a:solidFill>
                <a:srgbClr val="FFFF00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ru" dirty="0">
                <a:solidFill>
                  <a:srgbClr val="FFFF00"/>
                </a:solidFill>
              </a:rPr>
              <a:t>г. Владимир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Утренняя гимнастика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15" name="Shape 115"/>
          <p:cNvGraphicFramePr/>
          <p:nvPr/>
        </p:nvGraphicFramePr>
        <p:xfrm>
          <a:off x="732175" y="1051200"/>
          <a:ext cx="7679625" cy="338325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559875"/>
                <a:gridCol w="2559875"/>
                <a:gridCol w="2559875"/>
              </a:tblGrid>
              <a:tr h="23330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Проводится в утреннее время до завтрака во всех возрастных группах,  длительность от 5 до 10 мин., форма одежды облегчённая, ноги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 в носочках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или в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чешках.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Может быть проведена в форме комплекса ОРУ с предметами и без, с музыкальным сопровождением и без, в игровой форме с текстовым сопровождением, в виде подвижных игр различной подвижности, детям старшего дошкольного возраста можно предложить утреннюю гимнастику в форме аэробики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. 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Ответственные за проведение - воспитатели групп, музыкальное сопровождение в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младшей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и средних группах обеспечивают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музыкальный руководитель . 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99" y="441625"/>
            <a:ext cx="3305323" cy="2203024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637" y="513000"/>
            <a:ext cx="3662735" cy="2060274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7650" y="2859100"/>
            <a:ext cx="3662699" cy="2060274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4" name="Shape 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725" y="2895402"/>
            <a:ext cx="3533675" cy="1987683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5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Динамические паузы</a:t>
            </a:r>
          </a:p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30" name="Shape 130"/>
          <p:cNvGraphicFramePr/>
          <p:nvPr/>
        </p:nvGraphicFramePr>
        <p:xfrm>
          <a:off x="453725" y="1276825"/>
          <a:ext cx="7909950" cy="347469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636650"/>
                <a:gridCol w="2636650"/>
                <a:gridCol w="2636650"/>
              </a:tblGrid>
              <a:tr h="31583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Проводятся во время занятий, 2-5 мин. , по мере утомляемости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детей.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Рекомендуется для всех детей в качестве профилактики утомления. Могут включать в себя элементы гимнастики для глаз, дыхательной и других гимнастик в зависимости от вида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занятия. 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Воспитатели.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l="25700" t="34942"/>
          <a:stretch/>
        </p:blipFill>
        <p:spPr>
          <a:xfrm>
            <a:off x="296825" y="242900"/>
            <a:ext cx="3218826" cy="211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850" y="242899"/>
            <a:ext cx="3037122" cy="211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800" y="2582350"/>
            <a:ext cx="3037122" cy="227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0675" y="2641700"/>
            <a:ext cx="3037122" cy="227784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l="25700" t="34942"/>
          <a:stretch/>
        </p:blipFill>
        <p:spPr>
          <a:xfrm>
            <a:off x="296825" y="263125"/>
            <a:ext cx="3218826" cy="211382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850" y="263124"/>
            <a:ext cx="3037122" cy="211382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2" name="Shape 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800" y="2602575"/>
            <a:ext cx="3037122" cy="2277811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6650" y="254775"/>
            <a:ext cx="8368200" cy="66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Подвижные и спортивные игры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48" name="Shape 148"/>
          <p:cNvGraphicFramePr/>
          <p:nvPr/>
        </p:nvGraphicFramePr>
        <p:xfrm>
          <a:off x="500750" y="1301775"/>
          <a:ext cx="7690750" cy="2729175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99900"/>
                <a:gridCol w="3518850"/>
                <a:gridCol w="1672000"/>
              </a:tblGrid>
              <a:tr h="27291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Ежедневно для всех возрастных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групп.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Как часть физкультурного занятия, на прогулке,  в групповой комнате - малой со средней степенью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подвижности.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Воспитатели. 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1125" y="2617975"/>
            <a:ext cx="3048000" cy="2286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l="11676" t="8130"/>
          <a:stretch/>
        </p:blipFill>
        <p:spPr>
          <a:xfrm>
            <a:off x="5457480" y="171650"/>
            <a:ext cx="2930493" cy="228599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99" y="777849"/>
            <a:ext cx="3880248" cy="291017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76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Гимнастика пальчиковая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62" name="Shape 162"/>
          <p:cNvGraphicFramePr/>
          <p:nvPr/>
        </p:nvGraphicFramePr>
        <p:xfrm>
          <a:off x="483425" y="1325525"/>
          <a:ext cx="7731825" cy="2942925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577275"/>
                <a:gridCol w="2577275"/>
                <a:gridCol w="2577275"/>
              </a:tblGrid>
              <a:tr h="294292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С младшего возраста индивидуально либо с подгруппой ежедневно, в любой удобный отрезок времени (в любое удобное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время).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>
                          <a:solidFill>
                            <a:srgbClr val="0000FF"/>
                          </a:solidFill>
                        </a:rPr>
                        <a:t>Проводится со всеми  детьми, особенно с речевыми проблемами.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оспитатели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, музыкальный руководитель,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младший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воспитатель.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24" y="302274"/>
            <a:ext cx="5780326" cy="433524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72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Гимнастика после сна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74" name="Shape 174"/>
          <p:cNvGraphicFramePr/>
          <p:nvPr/>
        </p:nvGraphicFramePr>
        <p:xfrm>
          <a:off x="234000" y="1078425"/>
          <a:ext cx="8533425" cy="292605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6975"/>
                <a:gridCol w="3473875"/>
                <a:gridCol w="2642575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Ежедневно после дневного сна, 5-10 мин.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Форма проведения различна: упражнения на кроватках, обширное умывание; ходьба по массажным коврикам; легкий бег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группе 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и другие в зависимости от условий ДОУ, сочетается с ортопедической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гимнастикой.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оспитатели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, младшие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воспитатели.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89146" y="2140140"/>
            <a:ext cx="1695972" cy="301508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90446" y="-482360"/>
            <a:ext cx="1606201" cy="28555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691" y="1879062"/>
            <a:ext cx="1695972" cy="301507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6">
            <a:alphaModFix/>
          </a:blip>
          <a:srcRect l="11767" t="16065" r="8181"/>
          <a:stretch/>
        </p:blipFill>
        <p:spPr>
          <a:xfrm>
            <a:off x="6552974" y="231026"/>
            <a:ext cx="2422597" cy="142872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" name="Shape 1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7324" y="231024"/>
            <a:ext cx="3179627" cy="238472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5" name="Shape 1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1599" y="1879049"/>
            <a:ext cx="1695972" cy="301510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Здоровьесберегающие технологии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47275" y="12404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>
              <a:spcBef>
                <a:spcPts val="0"/>
              </a:spcBef>
              <a:buClr>
                <a:srgbClr val="CC0000"/>
              </a:buClr>
              <a:buSzPct val="100000"/>
              <a:buFont typeface="Arial"/>
              <a:buChar char="-"/>
            </a:pPr>
            <a:r>
              <a:rPr lang="ru" sz="2400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система мер, включающая взаимосвязь и взаимодействие всех факторов образовательной среды, направленных на на сохранение здоровья ребёнка на всех этапах его обучения и развития. В соответствии с ФГОС ДО в </a:t>
            </a:r>
            <a:r>
              <a:rPr lang="ru" sz="2400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комплексе </a:t>
            </a:r>
            <a:r>
              <a:rPr lang="ru" sz="2400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задач по физическому развитию дошкольников предусмотрено не только сохранение , но и активное формирование здорового образа жизни и здоровья воспитанников.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Гимнастика для глаз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91" name="Shape 191"/>
          <p:cNvGraphicFramePr/>
          <p:nvPr/>
        </p:nvGraphicFramePr>
        <p:xfrm>
          <a:off x="1071250" y="1312450"/>
          <a:ext cx="7239000" cy="265173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Ежедневно по 3-5 минут в любое свободное время , в зависимости от  интенсивности зрительной нагрузки с младшего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возраста.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Используется показ педагога, бумажный тренажёр Базарного, зрительные ориентиры, игровая форма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проведения.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се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педагоги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ДОУ.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65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ru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Дыхательная и артикуляционная гимнастика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197" name="Shape 197"/>
          <p:cNvGraphicFramePr/>
          <p:nvPr/>
        </p:nvGraphicFramePr>
        <p:xfrm>
          <a:off x="1035625" y="1434800"/>
          <a:ext cx="7239000" cy="274317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Ежедневно в различных формах физкультурно - оздоровительной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работы. 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Обеспечить проветривание помещения, педагогу дать детям чёткие инструкции по выполнению упражнений, перед выполнением гимнастики проверить обязательную процедуру  гигиены полости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носа.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едагоги 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124" y="302274"/>
            <a:ext cx="3856501" cy="289237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t="17631" b="-2155"/>
          <a:stretch/>
        </p:blipFill>
        <p:spPr>
          <a:xfrm>
            <a:off x="4061350" y="1954674"/>
            <a:ext cx="4414648" cy="279857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87900" y="695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Технология обучения здоровому образу жизни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90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       </a:t>
            </a: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Физкультурное занятие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15" name="Shape 215"/>
          <p:cNvGraphicFramePr/>
          <p:nvPr/>
        </p:nvGraphicFramePr>
        <p:xfrm>
          <a:off x="293400" y="1003700"/>
          <a:ext cx="8557200" cy="320037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852400"/>
                <a:gridCol w="2852400"/>
                <a:gridCol w="28524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2 раза в неделю в спортивном  зале, 1 раз в неделю на воздухе.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Младший возраст- 15-20 мин., средний возраст - 20- 25 мин., старший возраст - 25-30 мин.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Занятия проводятся  в соответствии с программой, по которой работает ДОУ.  Перед занятием необходимо хорошо проветрить помещение, провести влажную уборку, переодеть детей в спортивную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форму.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Воспитатели, младшие воспитатели, медицинская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сестра.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273925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325" y="302275"/>
            <a:ext cx="3655372" cy="205615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25" y="2512825"/>
            <a:ext cx="4169902" cy="23455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9876" y="629375"/>
            <a:ext cx="2432249" cy="432402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65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Занятия по валеологическому воспитанию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29" name="Shape 229"/>
          <p:cNvGraphicFramePr/>
          <p:nvPr/>
        </p:nvGraphicFramePr>
        <p:xfrm>
          <a:off x="1035625" y="1229325"/>
          <a:ext cx="7239000" cy="347469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1 раз в неделю по 25-30 мин. со старшего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возраста.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ключены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сетку занятий как занятие познавательного развития, а также в совместную деятельность с детьми в виде дидактических игр, упражнений, бесед, развлечений и т.д.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едагоги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ДОУ,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медицинский работник.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25" y="302274"/>
            <a:ext cx="3880248" cy="29102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875" y="1428750"/>
            <a:ext cx="4557148" cy="341784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69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ru" sz="3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Точечный массаж</a:t>
            </a:r>
          </a:p>
        </p:txBody>
      </p:sp>
      <p:graphicFrame>
        <p:nvGraphicFramePr>
          <p:cNvPr id="242" name="Shape 242"/>
          <p:cNvGraphicFramePr/>
          <p:nvPr/>
        </p:nvGraphicFramePr>
        <p:xfrm>
          <a:off x="513125" y="1276825"/>
          <a:ext cx="8147475" cy="320037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715825"/>
                <a:gridCol w="2715825"/>
                <a:gridCol w="2715825"/>
              </a:tblGrid>
              <a:tr h="9433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роводится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преддверии эпидемий, в осенний и весенний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периоды,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любое удобное время со старшего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возраста.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роводится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строго по специальной методике. Показана детям с частыми простудными заболеваниями и болезнями ЛОР-органов, используется наглядный материал и показ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педагога. 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едагоги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ДОУ,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медицинский работник.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387900" y="695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Коррекционные технологии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9150" y="541500"/>
            <a:ext cx="8368200" cy="1983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Здоровье </a:t>
            </a:r>
          </a:p>
          <a:p>
            <a:pPr marL="457200" lvl="0" indent="-342900" algn="l" rtl="0">
              <a:spcBef>
                <a:spcPts val="0"/>
              </a:spcBef>
              <a:buClr>
                <a:srgbClr val="CC0000"/>
              </a:buClr>
              <a:buSzPct val="100000"/>
              <a:buFont typeface="Arial"/>
              <a:buChar char="-"/>
            </a:pPr>
            <a:r>
              <a:rPr lang="ru" sz="18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состояние полного физического, психического и социального благополучия, а не просто отсутствии болезней или физических дефектов.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54150" y="1554825"/>
            <a:ext cx="8368200" cy="341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“физическое”</a:t>
            </a:r>
            <a:r>
              <a:rPr lang="ru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- совершенство саморегуляции в организме, максимальная адаптация к окружающей среде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“психическое”</a:t>
            </a:r>
            <a:r>
              <a:rPr lang="ru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- высокое сознание, развитое мышление, большая внутренняя и моральная сила, побуждающая к созидательной деятельности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“социальное”</a:t>
            </a:r>
            <a:r>
              <a:rPr lang="ru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- моральное самообладание, адекватная оценка своего “Я”, самоопределение личности в оптимальных условиях микро- и макросреды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“нравственное”</a:t>
            </a:r>
            <a:r>
              <a:rPr lang="ru" sz="14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- комплекс характеристик мотивационной и потребностно- информативной сферы жизнедеятельности, основу которого определяет система ценностей, установок и мотивов поведения индивида в обществе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387900" y="3040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            Технологии коррекции поведения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53" name="Shape 253"/>
          <p:cNvGraphicFramePr/>
          <p:nvPr/>
        </p:nvGraphicFramePr>
        <p:xfrm>
          <a:off x="952500" y="933625"/>
          <a:ext cx="7239000" cy="3816775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3000"/>
                <a:gridCol w="2294250"/>
                <a:gridCol w="2531750"/>
              </a:tblGrid>
              <a:tr h="3816775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С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еансами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по 10-12 занятий по 25-30 мин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.,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со старшего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возраста.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роводятся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по специальным методикам в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подгруппах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или индивидуально ( по заявлению родителей воспитанников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).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З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анятия </a:t>
                      </a:r>
                      <a:r>
                        <a:rPr lang="ru" b="1" dirty="0">
                          <a:solidFill>
                            <a:srgbClr val="0000FF"/>
                          </a:solidFill>
                        </a:rPr>
                        <a:t>проводятся в игровой форме, имеют диагностический инструментарий и протоколы </a:t>
                      </a: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занятий.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 dirty="0" smtClean="0">
                          <a:solidFill>
                            <a:srgbClr val="0000FF"/>
                          </a:solidFill>
                        </a:rPr>
                        <a:t>Педагог-психолог (2013-2014г.).</a:t>
                      </a:r>
                      <a:endParaRPr lang="ru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387900" y="315875"/>
            <a:ext cx="8368200" cy="384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2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Фонетическая ритмика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59" name="Shape 259"/>
          <p:cNvGraphicFramePr/>
          <p:nvPr/>
        </p:nvGraphicFramePr>
        <p:xfrm>
          <a:off x="952500" y="1288700"/>
          <a:ext cx="7239000" cy="292605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1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 раз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неделю с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детьми,с нарушениями речи (для закрепления)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в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музыкальном зале,  также,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как часть музыкального или  физкультурного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занятий.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Ц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ель 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- фонетическая правильная речь, рекомендована детям с проблемами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речи.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Воспитатель</a:t>
                      </a:r>
                      <a:r>
                        <a:rPr lang="ru" sz="1800" b="1" dirty="0">
                          <a:solidFill>
                            <a:srgbClr val="0000FF"/>
                          </a:solidFill>
                        </a:rPr>
                        <a:t>, музыкальный </a:t>
                      </a:r>
                      <a:r>
                        <a:rPr lang="ru" sz="1800" b="1" dirty="0" smtClean="0">
                          <a:solidFill>
                            <a:srgbClr val="0000FF"/>
                          </a:solidFill>
                        </a:rPr>
                        <a:t>руководитель.</a:t>
                      </a:r>
                      <a:endParaRPr lang="r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87900" y="256499"/>
            <a:ext cx="8368200" cy="49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Формы здоровьесберегающих технологий и методы их реализаций</a:t>
            </a: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65" name="Shape 265"/>
          <p:cNvGraphicFramePr/>
          <p:nvPr/>
        </p:nvGraphicFramePr>
        <p:xfrm>
          <a:off x="492325" y="718675"/>
          <a:ext cx="8159350" cy="493764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049000"/>
                <a:gridCol w="6110350"/>
              </a:tblGrid>
              <a:tr h="10278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 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1	Обеспечение здорового ритма жизни.	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	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щадящий  режим (адаптационный  период);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организация гигиенических условий  в соответствии с медицинскими требованиями;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организация режима дня и учебной  непосредственной  образовательной деятельности в соответствии с  СанПиН.	  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2	Физические упражнения.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утренняя гимнастика;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физкультурная непосредственная  образовательная деятельность;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подвижные игры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-профилактическая гимнастика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-спортивные  игры;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пешие прогулки;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гигиеническая гимнастика после сна.	 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3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3	Гигиенические и водные процедуры.		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200" b="1">
                        <a:solidFill>
                          <a:srgbClr val="CC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-умывание;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-мытьё  рук;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игры с водой.	   			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CC0000"/>
                          </a:solidFill>
                        </a:rPr>
                        <a:t>4 Свето-воздушные ванны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-проветривание помещений;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 сон  при открытых фрамугах;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-прогулки на свежем воздухе;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 sz="1200" b="1">
                          <a:solidFill>
                            <a:srgbClr val="0000FF"/>
                          </a:solidFill>
                        </a:rPr>
                        <a:t>-обеспечение температурного режима и  чистоты воздуха.	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-75250" y="837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71" name="Shape 271"/>
          <p:cNvGraphicFramePr/>
          <p:nvPr/>
        </p:nvGraphicFramePr>
        <p:xfrm>
          <a:off x="346875" y="289700"/>
          <a:ext cx="8498975" cy="414516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2883150"/>
                <a:gridCol w="5615825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5 Свето-и-цветотерапия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-обеспечение светового режима;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-цветовое и световое сопровождение среды и  учебного процесса.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6 Витаминизация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 витамин С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7 Спецзакаливание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-босоножье;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-дыхательная гимнастика;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-точечный;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-летнее плавание в бассейне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 кислородные коктейли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8 Активный отдых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-развлечение;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-праздники;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-игры-забавы;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-дни здоровья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-75250" y="837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graphicFrame>
        <p:nvGraphicFramePr>
          <p:cNvPr id="277" name="Shape 277"/>
          <p:cNvGraphicFramePr/>
          <p:nvPr/>
        </p:nvGraphicFramePr>
        <p:xfrm>
          <a:off x="1053950" y="313950"/>
          <a:ext cx="7239000" cy="4175670"/>
        </p:xfrm>
        <a:graphic>
          <a:graphicData uri="http://schemas.openxmlformats.org/drawingml/2006/table">
            <a:tbl>
              <a:tblPr>
                <a:noFill/>
                <a:tableStyleId>{16D5EECC-9049-4726-B8CE-AABA8D4962B0}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9 Психогимнастика и аутотренинг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-игры и упражнения на развитие эмоциональной сферы;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Игры-тренинги не подавление отрицательных эмоций;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-коррекция поведения.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10 Музыкальная терапия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-музыкальное сопровождение режимных моментов;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-музыкальное  оформление  фона  занятий;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-музыкальное оформление театральной деятельности.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ru" b="1">
                          <a:solidFill>
                            <a:srgbClr val="CC0000"/>
                          </a:solidFill>
                        </a:rPr>
                        <a:t>11 Пропаганда здорового образа жизни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-тематические занятие;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-беседы;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ru">
                          <a:solidFill>
                            <a:srgbClr val="0000FF"/>
                          </a:solidFill>
                        </a:rPr>
                        <a:t>-игры и упражнения.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387900" y="576650"/>
            <a:ext cx="8368200" cy="4085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Методическое сопровождение работы по здоровьесбережению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Для педагогов ДОУ были проведены </a:t>
            </a: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консультации: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“Методика проведения утренней гимнастики в разных возрастных группах”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“Методика проведения физкультурного занятия  в разных возрастных группах”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“Организация прогулки в зимнее время”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“Оборудование группового физкультурного уголка”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“Летние игры-эстафеты с использованием природного и бросового материала”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257275" y="719150"/>
            <a:ext cx="8368200" cy="416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ru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Организованы и проведены практические </a:t>
            </a:r>
            <a:r>
              <a:rPr lang="ru" sz="2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семинары:</a:t>
            </a:r>
            <a:endParaRPr lang="ru" sz="2400" b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ru" sz="2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“Русские народные </a:t>
            </a: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подвижные игры”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“Любимые игры </a:t>
            </a: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нашего детства” 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“Игровое взаимодействие с </a:t>
            </a:r>
            <a:r>
              <a:rPr lang="ru" sz="2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подвижными </a:t>
            </a: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детьми” </a:t>
            </a:r>
          </a:p>
          <a:p>
            <a:pPr lvl="0" algn="just" rtl="0">
              <a:spcBef>
                <a:spcPts val="0"/>
              </a:spcBef>
              <a:buNone/>
            </a:pPr>
            <a:r>
              <a:rPr lang="ru" sz="2400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“Использование игр с “тихим тренажёром” в условиях ограниченного пространства”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281025" y="6004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ru" sz="30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0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3600"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0" y="132099"/>
            <a:ext cx="3823851" cy="21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t="10984"/>
          <a:stretch/>
        </p:blipFill>
        <p:spPr>
          <a:xfrm>
            <a:off x="4085100" y="2576962"/>
            <a:ext cx="4275123" cy="21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5">
            <a:alphaModFix/>
          </a:blip>
          <a:srcRect t="23015" b="14830"/>
          <a:stretch/>
        </p:blipFill>
        <p:spPr>
          <a:xfrm>
            <a:off x="704600" y="2417800"/>
            <a:ext cx="2321424" cy="256507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6" name="Shape 2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0141" y="209000"/>
            <a:ext cx="3823856" cy="21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5" y="132099"/>
            <a:ext cx="3823851" cy="2150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4">
            <a:alphaModFix/>
          </a:blip>
          <a:srcRect t="10984"/>
          <a:stretch/>
        </p:blipFill>
        <p:spPr>
          <a:xfrm>
            <a:off x="4037575" y="2576962"/>
            <a:ext cx="4275123" cy="2150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9" name="Shape 2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2616" y="209000"/>
            <a:ext cx="3823856" cy="215092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447275" y="837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ru" sz="30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Организованы открытые показы: </a:t>
            </a:r>
          </a:p>
          <a:p>
            <a:pPr marL="457200" lvl="0" indent="-228600" algn="l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физкультурных занятий в разных возрастных </a:t>
            </a:r>
            <a:r>
              <a:rPr lang="ru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группах;</a:t>
            </a:r>
            <a:endParaRPr lang="ru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endParaRPr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ctr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различных форм организации двигательной активности с детьми 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ru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(развлечения “Забытые </a:t>
            </a:r>
            <a:r>
              <a:rPr lang="ru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игры на новый лад”, “Калейдоскоп </a:t>
            </a:r>
            <a:r>
              <a:rPr lang="ru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любимых    народных </a:t>
            </a:r>
            <a:r>
              <a:rPr lang="ru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игр”, “Летние </a:t>
            </a:r>
            <a:r>
              <a:rPr lang="ru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игры-забавы </a:t>
            </a:r>
            <a:r>
              <a:rPr lang="ru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на прогулке</a:t>
            </a:r>
            <a:r>
              <a:rPr lang="ru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”). </a:t>
            </a:r>
            <a:endParaRPr lang="ru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374" y="96499"/>
            <a:ext cx="3182602" cy="238695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174" y="96512"/>
            <a:ext cx="3182602" cy="238694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1" name="Shape 3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399" y="2704812"/>
            <a:ext cx="2991073" cy="2243301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12" name="Shape 3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8424" y="2677513"/>
            <a:ext cx="3063823" cy="229787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321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Здоровьесберегающие образовательные технологии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83125" y="648400"/>
            <a:ext cx="8918400" cy="3209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b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главный признак - использование психолого - педагогических                                        приёмов, методов, подходов к решению возникающих </a:t>
            </a:r>
            <a:r>
              <a:rPr lang="ru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проблем.</a:t>
            </a:r>
            <a:endParaRPr lang="ru" b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Выбор здоровьесберегающих педагогических технологий зависит от программы, реализуемой в ДОУ, конкретных условий ДОУ, профессиональной компетентности педагогов, а также показателей заболеваемости </a:t>
            </a:r>
            <a:r>
              <a:rPr lang="ru" b="1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детей.</a:t>
            </a:r>
            <a:endParaRPr lang="ru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b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447275" y="837900"/>
            <a:ext cx="8368200" cy="3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ru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Проведены </a:t>
            </a: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смотры-конкурсы</a:t>
            </a:r>
            <a:r>
              <a:rPr lang="ru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выставки</a:t>
            </a:r>
            <a:r>
              <a:rPr lang="ru" sz="24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457200" lvl="0" indent="-381000" algn="ctr" rtl="0">
              <a:spcBef>
                <a:spcPts val="0"/>
              </a:spcBef>
              <a:buClr>
                <a:srgbClr val="0000FF"/>
              </a:buClr>
              <a:buSzPct val="100000"/>
              <a:buFont typeface="Arial"/>
              <a:buChar char="-"/>
            </a:pP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“Лучший групповой </a:t>
            </a:r>
            <a:r>
              <a:rPr lang="ru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спортивный </a:t>
            </a: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уголок”</a:t>
            </a:r>
          </a:p>
          <a:p>
            <a:pPr marL="457200" lvl="0" indent="-381000" algn="ctr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-"/>
            </a:pP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ru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Картотека народных </a:t>
            </a: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подвижных игр”</a:t>
            </a:r>
          </a:p>
          <a:p>
            <a:pPr marL="457200" lvl="0" indent="-381000" algn="ctr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-"/>
            </a:pP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“Атрибуты </a:t>
            </a:r>
            <a:r>
              <a:rPr lang="ru" sz="2400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 нестандартные </a:t>
            </a:r>
            <a:r>
              <a:rPr lang="ru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пособия для организации двигательной активности дошкольников”</a:t>
            </a:r>
          </a:p>
          <a:p>
            <a:pPr lvl="0" algn="ctr" rtl="0">
              <a:spcBef>
                <a:spcPts val="0"/>
              </a:spcBef>
              <a:buNone/>
            </a:pPr>
            <a:endParaRPr sz="2400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rtl="0">
              <a:spcBef>
                <a:spcPts val="0"/>
              </a:spcBef>
              <a:buNone/>
            </a:pPr>
            <a:endParaRPr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49" y="199649"/>
            <a:ext cx="2351324" cy="1763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076" y="3074650"/>
            <a:ext cx="2441799" cy="183134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4" name="Shape 3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55" y="2277850"/>
            <a:ext cx="1478324" cy="262814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5" name="Shape 3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8177" y="2202225"/>
            <a:ext cx="1563399" cy="27794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6" name="Shape 3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1948" y="119499"/>
            <a:ext cx="3420100" cy="1923802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8">
            <a:alphaModFix/>
          </a:blip>
          <a:srcRect t="12370" b="22521"/>
          <a:stretch/>
        </p:blipFill>
        <p:spPr>
          <a:xfrm>
            <a:off x="4105175" y="2307987"/>
            <a:ext cx="2218498" cy="256787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28" name="Shape 3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96424" y="199650"/>
            <a:ext cx="1478324" cy="262815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Проведены педагогические советы: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61111"/>
              <a:buFont typeface="Arial"/>
              <a:buAutoNum type="arabicPeriod"/>
            </a:pPr>
            <a:r>
              <a:rPr lang="ru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Повышение  профессиональной компетентности педагогов по вопросу организации самостоятельной двигательной деятельности  </a:t>
            </a:r>
            <a:r>
              <a:rPr lang="ru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детей.</a:t>
            </a:r>
            <a:endParaRPr lang="ru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/>
              <a:buAutoNum type="arabicPeriod"/>
            </a:pPr>
            <a:r>
              <a:rPr lang="ru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Как воспитать интерес и желание у дошкольников участвовать в подвижных </a:t>
            </a:r>
            <a:r>
              <a:rPr lang="ru" b="1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играх,соблюдая правила?</a:t>
            </a:r>
            <a:endParaRPr lang="ru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/>
              <a:buAutoNum type="arabicPeriod"/>
            </a:pPr>
            <a:r>
              <a:rPr lang="ru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Организация образовательной деятельности по физическому развитию дошкольников в соответствии с ФГОС </a:t>
            </a:r>
            <a:r>
              <a:rPr lang="ru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ДО. </a:t>
            </a:r>
            <a:endParaRPr lang="ru" b="1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Их можно выделить в три подгруппы :</a:t>
            </a: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организационно - педагогические технологии</a:t>
            </a: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определяют структуру воспитательно- образовательного процесса, способствующую предотвращению состояний переутомления, гиподинамии и др.</a:t>
            </a: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психолого-педагогические технологии</a:t>
            </a: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связанные с непосредственной работой педагога с детьми ( в т.ч. психолого-педагогическое сопровождение всех элементов образовательного процесса)</a:t>
            </a: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учебно-воспитательные технологии</a:t>
            </a: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включают программы по обучению заботе о своем здоровье и формированию культуры здоровья воспитанников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2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Заболеваемость по ДОУ </a:t>
            </a:r>
            <a:r>
              <a:rPr lang="ru" sz="2400" b="1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№ 22 </a:t>
            </a:r>
            <a:r>
              <a:rPr lang="ru" sz="2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 последние 3 года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87900" y="1537324"/>
            <a:ext cx="8368200" cy="3078900"/>
          </a:xfrm>
          <a:prstGeom prst="rect">
            <a:avLst/>
          </a:prstGeom>
          <a:solidFill>
            <a:srgbClr val="00FFFF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 dirty="0">
                <a:solidFill>
                  <a:srgbClr val="FF0000"/>
                </a:solidFill>
              </a:rPr>
              <a:t>2013 г. – </a:t>
            </a:r>
            <a:r>
              <a:rPr lang="ru" b="1" dirty="0" smtClean="0">
                <a:solidFill>
                  <a:srgbClr val="FF0000"/>
                </a:solidFill>
              </a:rPr>
              <a:t>80 </a:t>
            </a:r>
            <a:r>
              <a:rPr lang="ru" b="1" dirty="0">
                <a:solidFill>
                  <a:srgbClr val="FF0000"/>
                </a:solidFill>
              </a:rPr>
              <a:t>чел.                             2014 г. – </a:t>
            </a:r>
            <a:r>
              <a:rPr lang="ru" b="1" dirty="0" smtClean="0">
                <a:solidFill>
                  <a:srgbClr val="FF0000"/>
                </a:solidFill>
              </a:rPr>
              <a:t>78 </a:t>
            </a:r>
            <a:r>
              <a:rPr lang="ru" b="1" dirty="0">
                <a:solidFill>
                  <a:srgbClr val="FF0000"/>
                </a:solidFill>
              </a:rPr>
              <a:t>чел.         </a:t>
            </a:r>
            <a:r>
              <a:rPr lang="ru" b="1" dirty="0" smtClean="0">
                <a:solidFill>
                  <a:srgbClr val="FF0000"/>
                </a:solidFill>
              </a:rPr>
              <a:t>    </a:t>
            </a:r>
            <a:r>
              <a:rPr lang="ru" b="1" dirty="0">
                <a:solidFill>
                  <a:srgbClr val="FF0000"/>
                </a:solidFill>
              </a:rPr>
              <a:t>2015 г. – </a:t>
            </a:r>
            <a:r>
              <a:rPr lang="ru" b="1" dirty="0" smtClean="0">
                <a:solidFill>
                  <a:srgbClr val="FF0000"/>
                </a:solidFill>
              </a:rPr>
              <a:t>75 </a:t>
            </a:r>
            <a:r>
              <a:rPr lang="ru" b="1" dirty="0">
                <a:solidFill>
                  <a:srgbClr val="FF0000"/>
                </a:solidFill>
              </a:rPr>
              <a:t>чел</a:t>
            </a:r>
            <a:r>
              <a:rPr lang="ru" b="1" dirty="0" smtClean="0">
                <a:solidFill>
                  <a:srgbClr val="FF0000"/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lang="ru" b="1" dirty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400" dirty="0">
                <a:solidFill>
                  <a:srgbClr val="FFFF00"/>
                </a:solidFill>
              </a:rPr>
              <a:t>                     </a:t>
            </a:r>
            <a:r>
              <a:rPr lang="ru" sz="2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Пропущено 1 ребенком по </a:t>
            </a:r>
            <a:r>
              <a:rPr lang="ru" sz="2400" b="1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болезни</a:t>
            </a:r>
            <a:r>
              <a:rPr lang="ru" sz="2400" b="1" dirty="0" smtClean="0">
                <a:solidFill>
                  <a:srgbClr val="FF0000"/>
                </a:solidFill>
              </a:rPr>
              <a:t>                                                                      </a:t>
            </a:r>
            <a:endParaRPr lang="ru" sz="2400" b="1" dirty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400" b="1" dirty="0" smtClean="0">
                <a:solidFill>
                  <a:srgbClr val="FF0000"/>
                </a:solidFill>
              </a:rPr>
              <a:t>        11,0  дней                  </a:t>
            </a:r>
            <a:r>
              <a:rPr lang="ru" sz="2400" b="1" dirty="0">
                <a:solidFill>
                  <a:srgbClr val="FF0000"/>
                </a:solidFill>
              </a:rPr>
              <a:t>11,8  </a:t>
            </a:r>
            <a:r>
              <a:rPr lang="ru" sz="2400" b="1" dirty="0" smtClean="0">
                <a:solidFill>
                  <a:srgbClr val="FF0000"/>
                </a:solidFill>
              </a:rPr>
              <a:t>дней                  7,7 дня</a:t>
            </a:r>
            <a:endParaRPr lang="ru" sz="2400" b="1" dirty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sz="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Распределение детей по группам здоровья: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2013 г. – </a:t>
            </a: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80 </a:t>
            </a: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чел.       2014 – </a:t>
            </a: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85 </a:t>
            </a: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чел.    2015 – </a:t>
            </a: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85 </a:t>
            </a: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чел.             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I               63                           69                        69                               </a:t>
            </a:r>
            <a:endParaRPr lang="ru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II              15                           15                        13                             </a:t>
            </a:r>
            <a:endParaRPr lang="ru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rtl="0">
              <a:spcBef>
                <a:spcPts val="0"/>
              </a:spcBef>
              <a:buNone/>
            </a:pP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ru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III               </a:t>
            </a: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1                             1                             3                               </a:t>
            </a:r>
            <a:endParaRPr lang="ru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IV              1                             0                            0                                  </a:t>
            </a:r>
            <a:endParaRPr lang="ru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b="1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                </a:t>
            </a:r>
            <a:endParaRPr lang="ru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400" dirty="0">
              <a:solidFill>
                <a:srgbClr val="FFFF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800" dirty="0"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42844" y="571486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По виду решаемых задач</a:t>
            </a: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здоровьесберегающие технологии, которые  используются  в нашем ДОУ можно разделить на три группы:</a:t>
            </a: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технологии сохранения и стимулирования здоровья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технология обучения здоровому образу жизни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rtl="0">
              <a:spcBef>
                <a:spcPts val="0"/>
              </a:spcBef>
              <a:buClr>
                <a:srgbClr val="CC0000"/>
              </a:buClr>
              <a:buFont typeface="Arial"/>
              <a:buChar char="-"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коррекционные технологии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87900" y="302275"/>
            <a:ext cx="8368200" cy="3861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</a:p>
          <a:p>
            <a:pPr lvl="0" rtl="0">
              <a:spcBef>
                <a:spcPts val="0"/>
              </a:spcBef>
              <a:buNone/>
            </a:pPr>
            <a:endParaRPr sz="3600" b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ru" sz="36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Технологии сохранения и стимулирования здоровья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1487</Words>
  <Application>Microsoft Office PowerPoint</Application>
  <PresentationFormat>Экран (16:9)</PresentationFormat>
  <Paragraphs>195</Paragraphs>
  <Slides>42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Impact</vt:lpstr>
      <vt:lpstr>Trebuchet MS</vt:lpstr>
      <vt:lpstr>Roboto Slab</vt:lpstr>
      <vt:lpstr>Roboto</vt:lpstr>
      <vt:lpstr>marina</vt:lpstr>
      <vt:lpstr>“Моделирование образовательной деятельности с использованием здоровьесберегающих технологий”</vt:lpstr>
      <vt:lpstr>       Здоровьесберегающие технологии</vt:lpstr>
      <vt:lpstr>Здоровье  состояние полного физического, психического и социального благополучия, а не просто отсутствии болезней или физических дефектов.  </vt:lpstr>
      <vt:lpstr>   Здоровьесберегающие образовательные технологии</vt:lpstr>
      <vt:lpstr>Слайд 5</vt:lpstr>
      <vt:lpstr>Заболеваемость по ДОУ № 22 за последние 3 года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Проведены педагогические советы: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“Моделирование образовательной деятельности с использованием здоровьесберегающих технологий”</dc:title>
  <cp:lastModifiedBy>Денис</cp:lastModifiedBy>
  <cp:revision>30</cp:revision>
  <dcterms:modified xsi:type="dcterms:W3CDTF">2016-03-24T05:24:18Z</dcterms:modified>
</cp:coreProperties>
</file>