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</p:sldMasterIdLst>
  <p:sldIdLst>
    <p:sldId id="256" r:id="rId3"/>
    <p:sldId id="257" r:id="rId4"/>
    <p:sldId id="258" r:id="rId5"/>
    <p:sldId id="259" r:id="rId6"/>
    <p:sldId id="260" r:id="rId7"/>
    <p:sldId id="270" r:id="rId8"/>
    <p:sldId id="271" r:id="rId9"/>
    <p:sldId id="261" r:id="rId10"/>
    <p:sldId id="262" r:id="rId11"/>
    <p:sldId id="267" r:id="rId12"/>
    <p:sldId id="264" r:id="rId13"/>
    <p:sldId id="263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7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blipFill dpi="0"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709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48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072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47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4799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27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85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69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4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11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57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26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4A82-7FA5-4950-9C21-D7BBCA9ABB64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D6C1-4A22-4F64-A948-CB6C4127D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80"/>
            <a:ext cx="8777515" cy="2285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I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634" y="770410"/>
            <a:ext cx="2571748" cy="1928811"/>
          </a:xfrm>
          <a:prstGeom prst="rect">
            <a:avLst/>
          </a:prstGeom>
        </p:spPr>
      </p:pic>
      <p:pic>
        <p:nvPicPr>
          <p:cNvPr id="5" name="Рисунок 4" descr="DSCI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70674"/>
            <a:ext cx="2571768" cy="1928826"/>
          </a:xfrm>
          <a:prstGeom prst="rect">
            <a:avLst/>
          </a:prstGeom>
        </p:spPr>
      </p:pic>
      <p:pic>
        <p:nvPicPr>
          <p:cNvPr id="6" name="Рисунок 5" descr="DSCI0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34" y="2984988"/>
            <a:ext cx="2571768" cy="1928826"/>
          </a:xfrm>
          <a:prstGeom prst="rect">
            <a:avLst/>
          </a:prstGeom>
        </p:spPr>
      </p:pic>
      <p:pic>
        <p:nvPicPr>
          <p:cNvPr id="7" name="Рисунок 6" descr="DSCI0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1716" y="627534"/>
            <a:ext cx="2571768" cy="1928827"/>
          </a:xfrm>
          <a:prstGeom prst="rect">
            <a:avLst/>
          </a:prstGeom>
        </p:spPr>
      </p:pic>
      <p:pic>
        <p:nvPicPr>
          <p:cNvPr id="8" name="Рисунок 7" descr="DSCI0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627534"/>
            <a:ext cx="2571768" cy="1928826"/>
          </a:xfrm>
          <a:prstGeom prst="rect">
            <a:avLst/>
          </a:prstGeom>
        </p:spPr>
      </p:pic>
      <p:pic>
        <p:nvPicPr>
          <p:cNvPr id="9" name="Рисунок 8" descr="DSCI05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1716" y="2770674"/>
            <a:ext cx="2571744" cy="1928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89" y="483518"/>
            <a:ext cx="8016935" cy="1115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88" y="1599183"/>
            <a:ext cx="8016935" cy="3273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7534"/>
            <a:ext cx="8230313" cy="786452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94"/>
            <a:ext cx="8393499" cy="3114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714494"/>
            <a:ext cx="7929618" cy="1650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442609"/>
            <a:ext cx="8352928" cy="2088232"/>
          </a:xfrm>
        </p:spPr>
        <p:txBody>
          <a:bodyPr anchor="ctr">
            <a:norm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dirty="0"/>
              <a:t>Зрение – величайшая ценность, дарованная человеку природой. </a:t>
            </a:r>
            <a:r>
              <a:rPr lang="ru-RU" dirty="0" smtClean="0"/>
              <a:t>90% </a:t>
            </a:r>
            <a:r>
              <a:rPr lang="ru-RU" dirty="0"/>
              <a:t>информации из   внешнего мира ребенок воспринимает благодаря зрению.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dirty="0"/>
              <a:t>Современные блага цивилизации (телевизор, компьютер, планшет, смартфон) наряду со   своей пользой, оказывают неблагоприятное воздействие на зрение ребенка.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dirty="0"/>
              <a:t>Ежегодно увеличивается количество детей, имеющих наследственные нарушения зрения.</a:t>
            </a:r>
            <a:endParaRPr lang="en-US" dirty="0"/>
          </a:p>
        </p:txBody>
      </p:sp>
      <p:pic>
        <p:nvPicPr>
          <p:cNvPr id="6" name="Рисунок 5" descr="телевиз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26" y="3530841"/>
            <a:ext cx="2133743" cy="1422819"/>
          </a:xfrm>
          <a:prstGeom prst="rect">
            <a:avLst/>
          </a:prstGeom>
        </p:spPr>
      </p:pic>
      <p:pic>
        <p:nvPicPr>
          <p:cNvPr id="7" name="Рисунок 6" descr="компьют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498" y="3530842"/>
            <a:ext cx="1781131" cy="1422818"/>
          </a:xfrm>
          <a:prstGeom prst="rect">
            <a:avLst/>
          </a:prstGeom>
        </p:spPr>
      </p:pic>
      <p:pic>
        <p:nvPicPr>
          <p:cNvPr id="8" name="Рисунок 7" descr="планшет.jpg"/>
          <p:cNvPicPr>
            <a:picLocks noChangeAspect="1"/>
          </p:cNvPicPr>
          <p:nvPr/>
        </p:nvPicPr>
        <p:blipFill rotWithShape="1">
          <a:blip r:embed="rId4" cstate="print"/>
          <a:srcRect l="11387" r="12699"/>
          <a:stretch/>
        </p:blipFill>
        <p:spPr>
          <a:xfrm>
            <a:off x="7529666" y="3530840"/>
            <a:ext cx="1440161" cy="1422819"/>
          </a:xfrm>
          <a:prstGeom prst="rect">
            <a:avLst/>
          </a:prstGeom>
        </p:spPr>
      </p:pic>
      <p:pic>
        <p:nvPicPr>
          <p:cNvPr id="12" name="Рисунок 11" descr="пиш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2503" y="3530841"/>
            <a:ext cx="2135063" cy="1422818"/>
          </a:xfrm>
          <a:prstGeom prst="rect">
            <a:avLst/>
          </a:prstGeom>
        </p:spPr>
      </p:pic>
      <p:pic>
        <p:nvPicPr>
          <p:cNvPr id="11" name="Рисунок 10" descr="чита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2575" y="3530840"/>
            <a:ext cx="1897091" cy="1422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23218"/>
            <a:ext cx="7291448" cy="71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3" y="1635646"/>
            <a:ext cx="8424936" cy="316835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+mj-lt"/>
              </a:rPr>
              <a:t>Воспитание у детей осознанного отношения к своему здоровью, чувства ответственности за  собственное здоровье, бережного отношения 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к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своему зрению.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Сохранение здоровья глаз каждого ребенка: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укрепление   глазных   мышц;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снятие   зрительного   напряжения;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улучшение    кровообращения   в   сосудах    сетчатой  оболочки    глаз;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тренировка 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 </a:t>
            </a:r>
            <a:r>
              <a:rPr lang="ru-RU" dirty="0" smtClean="0">
                <a:latin typeface="+mj-lt"/>
              </a:rPr>
              <a:t>  </a:t>
            </a:r>
            <a:r>
              <a:rPr lang="ru-RU" dirty="0">
                <a:latin typeface="+mj-lt"/>
              </a:rPr>
              <a:t>улучшение    координации    движения  глаз,   развитие    сложных    движений    глаз;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профилактика    некоторых    глазных    заболеваний (близорукости).                       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7534"/>
            <a:ext cx="7291448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563638"/>
            <a:ext cx="8229600" cy="324036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Соблюдение требований </a:t>
            </a:r>
            <a:r>
              <a:rPr lang="ru-RU" dirty="0" err="1"/>
              <a:t>СанПин</a:t>
            </a:r>
            <a:r>
              <a:rPr lang="ru-RU" dirty="0"/>
              <a:t>, касающихся освещенности, расстановки мебели,    </a:t>
            </a:r>
            <a:r>
              <a:rPr lang="ru-RU" dirty="0" smtClean="0"/>
              <a:t>длительности</a:t>
            </a:r>
            <a:r>
              <a:rPr lang="en-US" dirty="0" smtClean="0"/>
              <a:t> </a:t>
            </a:r>
            <a:r>
              <a:rPr lang="ru-RU" dirty="0" smtClean="0"/>
              <a:t> 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интенсивности зрительной нагрузки.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Организация с детьми познавательной деятельности по </a:t>
            </a:r>
            <a:r>
              <a:rPr lang="ru-RU" dirty="0" err="1"/>
              <a:t>валеологии</a:t>
            </a:r>
            <a:r>
              <a:rPr lang="ru-RU" dirty="0"/>
              <a:t> (НОД,   дидактические игры, чтение художественных </a:t>
            </a:r>
            <a:r>
              <a:rPr lang="ru-RU" dirty="0" smtClean="0"/>
              <a:t>произведений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и т. п.)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Ежедневное проведение с детьми разных видов зрительной гимнастики.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Соблюдение детьми в повседневной деятельности правил бережного отношения к    зрению (ежедневное умывание; правильная посадка за столом, сохраняя осанку; </a:t>
            </a:r>
            <a:r>
              <a:rPr lang="en-US" dirty="0"/>
              <a:t> </a:t>
            </a:r>
            <a:r>
              <a:rPr lang="ru-RU" dirty="0"/>
              <a:t>  соблюдение правил пользования компьютером, просмотра телевизора; оберегание глаз   от травм и попадания инородных предметов и т. п.)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Проведение просветительской работы (наглядной, словесной, практической) среди    родителей.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92" y="627534"/>
            <a:ext cx="8230313" cy="853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48" y="771550"/>
            <a:ext cx="8571719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63638"/>
            <a:ext cx="8175445" cy="348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I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964" y="267494"/>
            <a:ext cx="3168351" cy="23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I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8224" y="1707654"/>
            <a:ext cx="2488171" cy="33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I0633.JPG"/>
          <p:cNvPicPr>
            <a:picLocks noChangeAspect="1"/>
          </p:cNvPicPr>
          <p:nvPr/>
        </p:nvPicPr>
        <p:blipFill>
          <a:blip r:embed="rId4" cstate="print"/>
          <a:srcRect l="12000" r="9999"/>
          <a:stretch>
            <a:fillRect/>
          </a:stretch>
        </p:blipFill>
        <p:spPr>
          <a:xfrm>
            <a:off x="1895134" y="2535533"/>
            <a:ext cx="2503911" cy="240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I06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51920" y="442443"/>
            <a:ext cx="2943181" cy="253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743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14499"/>
            <a:ext cx="4913785" cy="301752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64088" y="1714499"/>
            <a:ext cx="3566160" cy="3017520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Способствует улучшению координации движения глаз, развитию сложных движений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Снимает статическое напряжение с мышц глаз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Улучшает кровообращение.</a:t>
            </a:r>
            <a:endParaRPr lang="en-US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Задание: </a:t>
            </a:r>
            <a:r>
              <a:rPr lang="ru-RU" dirty="0"/>
              <a:t>детям предлагается проследить глазами по указанному направлению.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83518"/>
            <a:ext cx="813886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81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714500"/>
            <a:ext cx="8329072" cy="3017520"/>
          </a:xfrm>
        </p:spPr>
        <p:txBody>
          <a:bodyPr anchor="ctr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Проводится   регулярно   2–3   раза  в  день   по   3–5 минут.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При подборе комплексов учитываются возраст, состояние    зрения и психофизические особенности детей.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Во время проведения гимнастики дети не должны уставать;   после комплекса рекомендуется проводить расслабляющие упражнения (легкое, быстрое моргание веками).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80" y="446422"/>
            <a:ext cx="8401016" cy="1268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94"/>
            <a:ext cx="8229600" cy="329184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00" dirty="0"/>
              <a:t>Виды     деятельности,    требующие    умственного  напряжения    и    зрительной     концентрации: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/>
              <a:t>Изобразительная деятельность (рисование, лепка, аппликация)</a:t>
            </a:r>
            <a:r>
              <a:rPr lang="en-US" sz="1600" dirty="0"/>
              <a:t>;</a:t>
            </a:r>
            <a:endParaRPr lang="ru-RU" sz="1600" dirty="0"/>
          </a:p>
          <a:p>
            <a:pPr lvl="1">
              <a:buFont typeface="Arial" pitchFamily="34" charset="0"/>
              <a:buChar char="•"/>
            </a:pPr>
            <a:r>
              <a:rPr lang="ru-RU" sz="1600" dirty="0"/>
              <a:t>НОД по познанию, математике, обучению грамоте</a:t>
            </a:r>
            <a:r>
              <a:rPr lang="en-US" sz="1600" dirty="0"/>
              <a:t>;</a:t>
            </a:r>
            <a:endParaRPr lang="ru-RU" sz="1600" dirty="0"/>
          </a:p>
          <a:p>
            <a:pPr lvl="1">
              <a:buFont typeface="Arial" pitchFamily="34" charset="0"/>
              <a:buChar char="•"/>
            </a:pPr>
            <a:r>
              <a:rPr lang="ru-RU" sz="1600" dirty="0"/>
              <a:t>Ручной</a:t>
            </a:r>
            <a:r>
              <a:rPr lang="en-US" sz="1600" dirty="0"/>
              <a:t> </a:t>
            </a:r>
            <a:r>
              <a:rPr lang="ru-RU" sz="1600" dirty="0"/>
              <a:t>труд</a:t>
            </a:r>
            <a:r>
              <a:rPr lang="en-US" sz="1600" dirty="0"/>
              <a:t> </a:t>
            </a:r>
            <a:r>
              <a:rPr lang="ru-RU" sz="1600" dirty="0"/>
              <a:t>(оригами,</a:t>
            </a:r>
            <a:r>
              <a:rPr lang="en-US" sz="1600" dirty="0"/>
              <a:t> </a:t>
            </a:r>
            <a:r>
              <a:rPr lang="ru-RU" sz="1600" dirty="0"/>
              <a:t>изо-нить</a:t>
            </a:r>
            <a:r>
              <a:rPr lang="en-US" sz="1600" dirty="0"/>
              <a:t> </a:t>
            </a:r>
            <a:r>
              <a:rPr lang="ru-RU" sz="1600" dirty="0"/>
              <a:t>и</a:t>
            </a:r>
            <a:r>
              <a:rPr lang="en-US" sz="1600" dirty="0"/>
              <a:t> </a:t>
            </a:r>
            <a:r>
              <a:rPr lang="ru-RU" sz="1600" dirty="0"/>
              <a:t>др.)</a:t>
            </a:r>
            <a:r>
              <a:rPr lang="en-US" sz="1600" dirty="0"/>
              <a:t>;</a:t>
            </a:r>
            <a:endParaRPr lang="ru-RU" sz="1600" dirty="0"/>
          </a:p>
          <a:p>
            <a:pPr lvl="1">
              <a:buFont typeface="Arial" pitchFamily="34" charset="0"/>
              <a:buChar char="•"/>
            </a:pPr>
            <a:r>
              <a:rPr lang="ru-RU" sz="1600" dirty="0"/>
              <a:t>Работа</a:t>
            </a:r>
            <a:r>
              <a:rPr lang="en-US" sz="1600" dirty="0"/>
              <a:t> </a:t>
            </a:r>
            <a:r>
              <a:rPr lang="ru-RU" sz="1600" dirty="0"/>
              <a:t>в</a:t>
            </a:r>
            <a:r>
              <a:rPr lang="en-US" sz="1600" dirty="0"/>
              <a:t> </a:t>
            </a:r>
            <a:r>
              <a:rPr lang="ru-RU" sz="1600" dirty="0"/>
              <a:t>индивидуальных</a:t>
            </a:r>
            <a:r>
              <a:rPr lang="en-US" sz="1600" dirty="0"/>
              <a:t> </a:t>
            </a:r>
            <a:r>
              <a:rPr lang="ru-RU" sz="1600" dirty="0"/>
              <a:t>развивающих</a:t>
            </a:r>
            <a:r>
              <a:rPr lang="en-US" sz="1600" dirty="0"/>
              <a:t> </a:t>
            </a:r>
            <a:r>
              <a:rPr lang="ru-RU" sz="1600" dirty="0"/>
              <a:t>тетрадях</a:t>
            </a:r>
            <a:r>
              <a:rPr lang="en-US" sz="1600" dirty="0"/>
              <a:t> (</a:t>
            </a:r>
            <a:r>
              <a:rPr lang="ru-RU" sz="1600" dirty="0"/>
              <a:t>прописях</a:t>
            </a:r>
            <a:r>
              <a:rPr lang="en-US" sz="1600" dirty="0"/>
              <a:t> </a:t>
            </a:r>
            <a:r>
              <a:rPr lang="ru-RU" sz="1600" dirty="0"/>
              <a:t>по</a:t>
            </a:r>
            <a:r>
              <a:rPr lang="en-US" sz="1600" dirty="0"/>
              <a:t> </a:t>
            </a:r>
            <a:r>
              <a:rPr lang="ru-RU" sz="1600" dirty="0"/>
              <a:t>математике, обучению грамоте и др.)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/>
              <a:t>Повседневная деятельность, режимные моменты.</a:t>
            </a:r>
            <a:endParaRPr lang="en-US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/>
              <a:t>Самостоятельная деятельность детей.</a:t>
            </a:r>
            <a:endParaRPr lang="en-US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55526"/>
            <a:ext cx="8230313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666</TotalTime>
  <Words>357</Words>
  <Application>Microsoft Office PowerPoint</Application>
  <PresentationFormat>Экран (16:9)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Интеграл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 для  глаз с  дошкольниками.</dc:title>
  <dc:creator>user</dc:creator>
  <cp:lastModifiedBy>Денис</cp:lastModifiedBy>
  <cp:revision>82</cp:revision>
  <dcterms:created xsi:type="dcterms:W3CDTF">2016-01-31T08:06:23Z</dcterms:created>
  <dcterms:modified xsi:type="dcterms:W3CDTF">2016-03-24T05:28:19Z</dcterms:modified>
</cp:coreProperties>
</file>