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341" r:id="rId2"/>
    <p:sldId id="318" r:id="rId3"/>
    <p:sldId id="319" r:id="rId4"/>
    <p:sldId id="320" r:id="rId5"/>
    <p:sldId id="322" r:id="rId6"/>
    <p:sldId id="326" r:id="rId7"/>
    <p:sldId id="305" r:id="rId8"/>
    <p:sldId id="306" r:id="rId9"/>
    <p:sldId id="327" r:id="rId10"/>
    <p:sldId id="324" r:id="rId11"/>
    <p:sldId id="315" r:id="rId12"/>
    <p:sldId id="308" r:id="rId13"/>
    <p:sldId id="316" r:id="rId14"/>
    <p:sldId id="309" r:id="rId15"/>
    <p:sldId id="310" r:id="rId16"/>
    <p:sldId id="311" r:id="rId17"/>
    <p:sldId id="312" r:id="rId18"/>
    <p:sldId id="313" r:id="rId19"/>
    <p:sldId id="337" r:id="rId20"/>
    <p:sldId id="339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40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FFFF66"/>
    <a:srgbClr val="FFE7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679"/>
  </p:normalViewPr>
  <p:slideViewPr>
    <p:cSldViewPr snapToGrid="0" snapToObjects="1">
      <p:cViewPr varScale="1">
        <p:scale>
          <a:sx n="64" d="100"/>
          <a:sy n="64" d="100"/>
        </p:scale>
        <p:origin x="-67" y="-3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650CF-66C1-D549-80E1-EAA2C63765C9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2ABA2-0A71-0149-8C19-97A6FC2DE5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031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2ABA2-0A71-0149-8C19-97A6FC2DE57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2ABA2-0A71-0149-8C19-97A6FC2DE57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500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2ABA2-0A71-0149-8C19-97A6FC2DE57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1680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2ABA2-0A71-0149-8C19-97A6FC2DE57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7862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2ABA2-0A71-0149-8C19-97A6FC2DE57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9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57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79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864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6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527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471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382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099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240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307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9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3EF8-4D1E-4C41-8D95-7523E5F8FF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D98C5-3931-494C-8A6E-07C226C00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625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gosvo.ru/uploadfiles/profstandart/01.0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naschool50.ru/2018-19/specialist_v_oblasti_vospitanija.pdf" TargetMode="External"/><Relationship Id="rId5" Type="http://schemas.openxmlformats.org/officeDocument/2006/relationships/hyperlink" Target="http://kiro46.ru/docs/prikaz_mintrud_613h.pdf" TargetMode="External"/><Relationship Id="rId4" Type="http://schemas.openxmlformats.org/officeDocument/2006/relationships/hyperlink" Target="http://knaschool50.ru/2016-2017/10-prikaz_mintruda_rossii_ot_24.07.2015_n_514n.doc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27.ru/files/documents/15705_prikaz_mintruda_rossii_ot_18_10_2013_n_544n.doc" TargetMode="External"/><Relationship Id="rId7" Type="http://schemas.openxmlformats.org/officeDocument/2006/relationships/hyperlink" Target="https://edu27.ru/files/documents/16413_prikaz_mintruda_rossii_ot_10_01_2017_n_10n_ob_utvergdenii.rtf" TargetMode="External"/><Relationship Id="rId2" Type="http://schemas.openxmlformats.org/officeDocument/2006/relationships/hyperlink" Target="https://edu27.ru/files/documents/15703_postanovlenie_pravitelstva_rf_ot_27_06_2016_n_584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27.ru/files/documents/15708_prikaz_mintruda_rossii_ot_08_09_2015_n_608n.doc" TargetMode="External"/><Relationship Id="rId5" Type="http://schemas.openxmlformats.org/officeDocument/2006/relationships/hyperlink" Target="https://edu27.ru/files/documents/15707_prikaz_mintruda_rossii_ot_08_09_2015_n_613n.doc" TargetMode="External"/><Relationship Id="rId4" Type="http://schemas.openxmlformats.org/officeDocument/2006/relationships/hyperlink" Target="https://edu27.ru/files/documents/15706_prikaz_mintruda_rossii_ot_24_07_2015_n_514n.do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27.ru/files/documents/15715_pismo_minobrnauki_rossii_ot_12_02_2016_n_09_pg_mon_814.doc" TargetMode="External"/><Relationship Id="rId2" Type="http://schemas.openxmlformats.org/officeDocument/2006/relationships/hyperlink" Target="https://edu27.ru/files/documents/15714_pismo_mintruda_rossii_ot_04_04_2016_n_14_0_10_v_2253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27.ru/files/documents/16415_pismo_profsoyuzov_122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rofstandart.rosmintrud.ru/" TargetMode="External"/><Relationship Id="rId2" Type="http://schemas.openxmlformats.org/officeDocument/2006/relationships/hyperlink" Target="http://base.consultant.ru/cons/cgi/online.cgi?req=doc&amp;base=LAW&amp;n=171414&amp;div=LAW&amp;dst=100009,0&amp;rnd=210680.812958753444797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et-bc.ru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МБОУДПО</a:t>
            </a: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bg1"/>
                </a:solidFill>
              </a:rPr>
              <a:t>«Городской информационно-методический центр»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применения      </a:t>
            </a:r>
            <a:endParaRPr lang="ru-RU" sz="5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профессиональных стандартов</a:t>
            </a:r>
          </a:p>
          <a:p>
            <a:pPr algn="ctr">
              <a:buNone/>
            </a:pPr>
            <a:endParaRPr lang="ru-RU" sz="5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Методист МБОУДПО «ГИМЦ» </a:t>
            </a:r>
          </a:p>
          <a:p>
            <a:pPr algn="r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Кузнецова Лидия Николаевна</a:t>
            </a:r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Ответственность за нарушение обязательных требований законодательства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1"/>
                </a:solidFill>
              </a:rPr>
              <a:t>Работодателю за нарушение обязательных требований, содержащихся в профессиональных стандартах в случаях, предусмотренных частью второй статьи 57 и статьёй 195.3 Трудового кодекса РФ, может быть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   - выдано предписание об устранении выявленных нарушений трудового законодательства;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   - привлечение к административной ответственности в соответствии со статьёй 5.27 Кодекса об административных правонарушениях в РФ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Требования к квалификации, установленные       Единым квалификационным справочником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раздела «Квалификационные характеристики должностей работников образования» Единого квалификационного справочника должностей руководителей, специалистов и служащих, утверждённого приказом </a:t>
            </a:r>
            <a:r>
              <a:rPr lang="ru-RU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Минздравсоцразвития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26 августа 2010 г. № 761-н (подраздел </a:t>
            </a:r>
            <a:r>
              <a:rPr lang="en-US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Требования к квалификации.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профессиональное образование или среднее профессиональное образование по направлению подготовки «Образование и педагогика» или в области, соответствующей преподаваемому предмету, без предъявления требований к стажу работы либо высшее профессиональное образование или среднее профессиональное образование и дополнительное профессиональное образование по направлению деятельности в образовательном учреждении без предъявления требований к стажу работы 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(включая старшего) 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Требования к квалификации.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профессиональное образование или среднее профессиональное образование по направлению подготовки «Образование и педагогика» без предъявления требований к стажу работы либо высшее профессиональное образование или среднее профессиональное образование и дополнительное профессиональное образование по направлению подготовки «Образование и педагогика» без предъявления требований к стажу работы.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старшего воспитателя – высшее профессиональное образование по направлению подготовки «Образование и педагогика» и стаж работы в должности воспитателя не менее 2 лет»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5685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Требования к образованию и обучению, установленные профессиональным стандартом «Педагог»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838200" y="2098623"/>
            <a:ext cx="10515600" cy="4078340"/>
          </a:xfrm>
          <a:solidFill>
            <a:schemeClr val="accent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Учитель: высшее образование или среднее профессиональное образование в рамках укрупненных групп направлений подготовки высшего образования и специальностей среднего профессионального образования "Образование и педагогические науки" или в области, соответствующей преподаваемому предмету, либо высшее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организации;</a:t>
            </a:r>
          </a:p>
          <a:p>
            <a:r>
              <a:rPr lang="ru-RU" sz="2200" dirty="0" smtClean="0">
                <a:solidFill>
                  <a:schemeClr val="bg1"/>
                </a:solidFill>
              </a:rPr>
              <a:t>Воспитатель: высшее образование или среднее профессиональное образование в рамках укрупненных групп направлений подготовки высшего образования и специальностей среднего профессионального образования "Образование и педагогические науки" либо высшее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1230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0489" y="373983"/>
            <a:ext cx="11978639" cy="140354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Установление соответствия</a:t>
            </a:r>
            <a:br>
              <a:rPr lang="ru-RU" sz="4000" b="1" dirty="0" smtClean="0">
                <a:solidFill>
                  <a:schemeClr val="accent5"/>
                </a:solidFill>
              </a:rPr>
            </a:br>
            <a:r>
              <a:rPr lang="ru-RU" sz="4000" b="1" dirty="0" smtClean="0">
                <a:solidFill>
                  <a:schemeClr val="accent5"/>
                </a:solidFill>
              </a:rPr>
              <a:t>между направлениями подготовки</a:t>
            </a:r>
            <a:r>
              <a:rPr lang="ru-RU" sz="600" b="1" dirty="0" smtClean="0">
                <a:solidFill>
                  <a:schemeClr val="accent5"/>
                </a:solidFill>
              </a:rPr>
              <a:t/>
            </a:r>
            <a:br>
              <a:rPr lang="ru-RU" sz="600" b="1" dirty="0" smtClean="0">
                <a:solidFill>
                  <a:schemeClr val="accent5"/>
                </a:solidFill>
              </a:rPr>
            </a:br>
            <a:r>
              <a:rPr lang="ru-RU" sz="600" b="1" dirty="0" smtClean="0">
                <a:solidFill>
                  <a:schemeClr val="accent5"/>
                </a:solidFill>
              </a:rPr>
              <a:t/>
            </a:r>
            <a:br>
              <a:rPr lang="ru-RU" sz="600" b="1" dirty="0" smtClean="0">
                <a:solidFill>
                  <a:schemeClr val="accent5"/>
                </a:solidFill>
              </a:rPr>
            </a:br>
            <a:r>
              <a:rPr lang="ru-RU" sz="2000" b="1" dirty="0" smtClean="0">
                <a:solidFill>
                  <a:schemeClr val="accent5"/>
                </a:solidFill>
              </a:rPr>
              <a:t>(существовавшими ранее и современными)</a:t>
            </a:r>
            <a:endParaRPr lang="ru-RU" sz="2000" b="1" dirty="0">
              <a:solidFill>
                <a:schemeClr val="accent5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4977" y="2303357"/>
            <a:ext cx="11693495" cy="1600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/>
              <a:t>п</a:t>
            </a:r>
            <a:r>
              <a:rPr lang="ru-RU" sz="1400" dirty="0" smtClean="0"/>
              <a:t>риказ Минобрнауки </a:t>
            </a:r>
            <a:r>
              <a:rPr lang="ru-RU" sz="1400" dirty="0"/>
              <a:t>России от 18 ноября 2013 г. № 1245 «Об установлении соответствия направлений подготовки высшего образования – бакалавриата, направлений подготовки высшего образования – магистратуры, специальностей высшего образования – специалитета, перечни которых утверждены приказом Министерства образования и науки Российской Федерации от 12 сентября 2013 г. № 1061, направлениям подготовки высшего профессионального образования, подтверждаемого присвоением лицам квалификаций (степеней) «бакалавр» и «магистр», перечни которых утверждены приказом Министерства образования и науки Российской Федерации от 17 сентября 2009 г. № 337, направлениям подготовки (специальностей) высшего профессионального образования, подтверждаемого присвоением лицу квалификации (степени) «специалист», перечень которых утвержден постановлением Правительства Российской Федерации от 30 декабря 2009 г. № 1136»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4978" y="3966841"/>
            <a:ext cx="11693495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/>
              <a:t>п</a:t>
            </a:r>
            <a:r>
              <a:rPr lang="ru-RU" sz="1400" dirty="0" smtClean="0"/>
              <a:t>исьмо </a:t>
            </a:r>
            <a:r>
              <a:rPr lang="ru-RU" sz="1400" dirty="0"/>
              <a:t>Минобрнауки России от 24 июня 2014 г. № АК-1666/05 «Об установлении соответствий при утверждении новых перечней профессий, специальностей и направлений подготовки указанным в предыдущих перечнях профессий, специальностей и направлений подготовки</a:t>
            </a:r>
            <a:r>
              <a:rPr lang="ru-RU" sz="1400" dirty="0" smtClean="0"/>
              <a:t>»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4978" y="5115974"/>
            <a:ext cx="11693495" cy="11695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/>
              <a:t>п</a:t>
            </a:r>
            <a:r>
              <a:rPr lang="ru-RU" sz="1400" dirty="0" smtClean="0"/>
              <a:t>риказ </a:t>
            </a:r>
            <a:r>
              <a:rPr lang="ru-RU" sz="1400" dirty="0"/>
              <a:t>Минобрнауки России от 5 июня 2014 г. № 632 «Об установлении соответствия профессий и специальностей среднего профессионального образования, перечни которых утверждены приказом Министерства образования и науки Российской Федерации от 29 октября 2013 г. № 1199, профессиям начального профессионального образования, перечень которых утверждён приказом Министерства образования и науки Российской Федерации от 28 сентября 2009 г. № 354, и специальностям среднего профессионального образования, перечень которых утверждён приказом Министерства образования и науки Российской Федерации от 28 сентября 2009 г. № 355</a:t>
            </a:r>
            <a:r>
              <a:rPr lang="ru-RU" sz="1400" dirty="0" smtClean="0"/>
              <a:t>»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4978" y="1872610"/>
            <a:ext cx="11582400" cy="332205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74000">
                <a:schemeClr val="accent1">
                  <a:lumMod val="75000"/>
                </a:schemeClr>
              </a:gs>
              <a:gs pos="97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spc="-3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300" spc="-3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части высшего образования</a:t>
            </a:r>
            <a:endParaRPr lang="ru-RU" sz="2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4978" y="4681327"/>
            <a:ext cx="11582400" cy="332205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74000">
                <a:schemeClr val="accent1">
                  <a:lumMod val="75000"/>
                </a:schemeClr>
              </a:gs>
              <a:gs pos="97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spc="-3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300" spc="-3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части среднего профессионального образования</a:t>
            </a:r>
            <a:endParaRPr lang="ru-RU" sz="2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940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Особенности применения                     профессиональных стандартов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постановление Правительства Российской    Федерации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27 июня 2016 г. № 584 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«Об особенностях применения профессиональных  стандартов в части требований, обязательных для применения государственными внебюджетными фондами Российской Федерации, государственными  или муниципальными учреждениями, государственными или муниципальными    унитарными предприятиями, а также государственными корпорациями,  государственными компаниями и хозяйственными    обществами, более пятидесяти процентов акций (долей) в уставном капитале которых находится в  государственной собственности или муниципальной   собственности»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9939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Планы по организации применения                     профессиональных стандартов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постановления Правительства Российской Федерации от 27 июня 2016 г. № 584: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«1. Профессиональные стандарты в части требований к квалификации, необходимой работнику для выполнения определённой трудовой функции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применяются поэтапно на основе утверждённых указанными организациями с учётом мнений представительных органов работников планов по организации применения профессиональных стандартов (далее – планы), содержащих в том числе: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список профессиональных стандартов, подлежащих применению;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сведения о потребности в профессиональном образовании, профессиональном обучении и (или) дополнительном профессиональном образовании работников, полученные на основе анализа квалификационных требований, содержащихся в профессиональных стандартах, и кадрового состава организаций, указанных в абзаце первом настоящего пункта, и о проведении соответствующих мероприятий по образованию и обучению в установленном порядке;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в) этапы применения профессиональных стандартов;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г) перечень локальных нормативных актов и других документов организаций, указанных в абзаце первом настоящего пункта, в том числе по вопросам аттестации, сертификации и других форм оценки квалификации работников, подлежащих изменению в связи с учётом положений профессиональных стандартов, подлежащих применению.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  <a:p>
            <a:pPr>
              <a:spcBef>
                <a:spcPts val="0"/>
              </a:spcBef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2. Реализацию мероприятий планов завершить не позднее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января 2020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г.»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5912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Задачи учредителей</a:t>
            </a:r>
            <a:br>
              <a:rPr lang="ru-RU" sz="4000" b="1" dirty="0" smtClean="0">
                <a:solidFill>
                  <a:schemeClr val="accent5"/>
                </a:solidFill>
              </a:rPr>
            </a:br>
            <a:r>
              <a:rPr lang="ru-RU" sz="4000" b="1" dirty="0" smtClean="0">
                <a:solidFill>
                  <a:schemeClr val="accent5"/>
                </a:solidFill>
              </a:rPr>
              <a:t>образовательных организаций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постановления Правительства Российской Федерации от 27 июня 2016 г. № 584:</a:t>
            </a:r>
          </a:p>
          <a:p>
            <a:endParaRPr lang="ru-RU" sz="20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«3. Органы и организации, осуществляющие функции и полномочия учредителей организаций, указанных в абзаце первом пункта 1 настоящего постановления, а также осуществляющие контроль и координацию деятельности таких организаций, обеспечивают:</a:t>
            </a: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а) внесение изменений в установленном порядке в соответствующие нормативные правовые акты и документы, требующие учёта положений профессиональных стандартов, подлежащих применению;</a:t>
            </a: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б) осуществление контроля за реализацией мероприятий планов»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068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Определение необходимости, условия и формы подготовки и ДПО работников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Трудового кодекса Российской Федерации  (статья 196):</a:t>
            </a:r>
          </a:p>
          <a:p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    «Необходимость подготовки работников (профессиональное  образование и профессиональное обучение) и дополнительного   профессионального образования для собственных нужд определяет    работодатель.</a:t>
            </a:r>
          </a:p>
          <a:p>
            <a:endParaRPr lang="ru-RU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Подготовка работников и дополнительное профессиональное образование работников осуществляются работодателем на условиях и  в порядке, которые определяются коллективным договором, соглашениями, трудовым договором.</a:t>
            </a:r>
          </a:p>
          <a:p>
            <a:endParaRPr lang="ru-RU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Формы подготовки и дополнительного профессионального  образования работников, перечень необходимых профессий и специальностей определяются работодателем с учётом мнения представительного органа работников в порядке, установленном статьёй настоящего Кодекса для принятия нормативных актов» </a:t>
            </a:r>
          </a:p>
        </p:txBody>
      </p:sp>
    </p:spTree>
    <p:extLst>
      <p:ext uri="{BB962C8B-B14F-4D97-AF65-F5344CB8AC3E}">
        <p14:creationId xmlns="" xmlns:p14="http://schemas.microsoft.com/office/powerpoint/2010/main" val="3172407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Реализация права</a:t>
            </a:r>
            <a:br>
              <a:rPr lang="ru-RU" sz="4000" b="1" dirty="0" smtClean="0">
                <a:solidFill>
                  <a:schemeClr val="accent5"/>
                </a:solidFill>
              </a:rPr>
            </a:br>
            <a:r>
              <a:rPr lang="ru-RU" sz="4000" b="1" dirty="0" smtClean="0">
                <a:solidFill>
                  <a:schemeClr val="accent5"/>
                </a:solidFill>
              </a:rPr>
              <a:t>педагогических работников на ДПО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lvl="0">
              <a:lnSpc>
                <a:spcPct val="115000"/>
              </a:lnSpc>
              <a:spcAft>
                <a:spcPts val="500"/>
              </a:spcAft>
              <a:tabLst>
                <a:tab pos="180340" algn="l"/>
              </a:tabLst>
            </a:pP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Разъяснения по реализации права педагогических работников на дополнительное профессиональное образование</a:t>
            </a:r>
          </a:p>
          <a:p>
            <a:pPr lvl="0" algn="just">
              <a:lnSpc>
                <a:spcPct val="115000"/>
              </a:lnSpc>
              <a:spcAft>
                <a:spcPts val="500"/>
              </a:spcAft>
              <a:buNone/>
              <a:tabLst>
                <a:tab pos="180340" algn="l"/>
              </a:tabLst>
            </a:pP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(письмо Департамента государственной политики в сфере общего образования Министерства образования и науки России и Общероссийского Профсоюза образования от 23 марта 2015 г. № 08-415/124)</a:t>
            </a:r>
            <a:endParaRPr lang="ru-RU" i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1109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Вопросы применения </a:t>
            </a:r>
            <a:r>
              <a:rPr lang="ru-RU" sz="2400" dirty="0" err="1" smtClean="0">
                <a:solidFill>
                  <a:schemeClr val="bg1"/>
                </a:solidFill>
              </a:rPr>
              <a:t>профстандартов</a:t>
            </a:r>
            <a:r>
              <a:rPr lang="ru-RU" sz="2400" dirty="0" smtClean="0">
                <a:solidFill>
                  <a:schemeClr val="bg1"/>
                </a:solidFill>
              </a:rPr>
              <a:t> в образовании, 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содержащиеся в Соглашении между департаментом образования администрации Владимирской области и обкомом профсоюза работников народного образования и науки РФ на период 2017-2020 гг.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3.29. Профессиональные стандарты в части требований к квалификации, необходимой работнику для выполнения определенной трудовой функции, установленных Трудовым кодексом Российской Федерации, другими федеральными законами, актами Президента Российской Федерации, Правительства Российской Федерации и федеральных органов исполнительной власти, применяются образовательными организациями поэтапно на основе утвержденных указанными организациями с учетом мнений представительных органов работников планов по организации применения профессиональных стандартов. Реализацию мероприятий данных планов должна быть завершена не позднее 1 января 2020 г. 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3.30. В рамках реализации планов по организации применения профессиональных стандартов образовательные организации вносят изменения в коллективные договоры; локальные нормативные акты, определяющие формы подготовки и дополнительного профессионального образования работников, перечень необходимых профессий и специальностей; дополнительные соглашения к трудовым договорам (в части закрепления обязанности работодателя проводить профессиональное обучение или дополнительное профессиональное образование работников, если это является условием выполнения работниками определенных видов деятельности) и иные документы, которые регулируют проведение мероприятий по образованию и обучению работников, обусловленных потребностями работодателя. 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3.31. По вопросам дополнительного профессионального образования придерживаться следующей позиции: 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- работник вправе отказаться от получения дополнительного профессионального образования, если работодатель не обеспечивает предоставление ему гарантий и компенсаций, предусмотренных законодательством и договором; 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- работодатель не вправе обязывать работников осуществлять дополнительное профессиональное образование за счет собственных средств, в том числе такие условия не могут быть включены в соответствующие договоры. 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</a:rPr>
              <a:t>3.32. При определении должностных обязанностей педагогических работников образовательных организаций работодателям необходимо руководствоваться разделом «Квалификационные характеристики должностей работников образования» Единого квалификационного справочника должностей руководителей, специалистов и служащих, утвержденным приказом </a:t>
            </a:r>
            <a:r>
              <a:rPr lang="ru-RU" sz="1400" dirty="0" err="1" smtClean="0">
                <a:solidFill>
                  <a:schemeClr val="bg1"/>
                </a:solidFill>
              </a:rPr>
              <a:t>Минздравсоцразвития</a:t>
            </a:r>
            <a:r>
              <a:rPr lang="ru-RU" sz="1400" dirty="0" smtClean="0">
                <a:solidFill>
                  <a:schemeClr val="bg1"/>
                </a:solidFill>
              </a:rPr>
              <a:t> России от 26 августа 2010 г. № 761н (с учетом изменений). 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u="sng" dirty="0" smtClean="0">
                <a:solidFill>
                  <a:schemeClr val="bg1"/>
                </a:solidFill>
              </a:rPr>
              <a:t>Перечень </a:t>
            </a:r>
            <a:r>
              <a:rPr lang="ru-RU" sz="3600" b="1" u="sng" dirty="0" err="1" smtClean="0">
                <a:solidFill>
                  <a:schemeClr val="bg1"/>
                </a:solidFill>
              </a:rPr>
              <a:t>профстандартов</a:t>
            </a:r>
            <a:r>
              <a:rPr lang="ru-RU" sz="3600" b="1" u="sng" dirty="0" smtClean="0">
                <a:solidFill>
                  <a:schemeClr val="bg1"/>
                </a:solidFill>
              </a:rPr>
              <a:t> в образовании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94676" y="1439054"/>
          <a:ext cx="10859124" cy="473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602"/>
                <a:gridCol w="4628016"/>
                <a:gridCol w="2852253"/>
                <a:gridCol w="2852253"/>
              </a:tblGrid>
              <a:tr h="4022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Наименование стандарта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Нормативный правовой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акт, утвердивший стандарт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Дата введения в действие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16860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Педагог (педагогическая деятельность в сфере дошкольного, начального общего, основного общего, среднего общего образования) (воспитатель, учитель)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u="sng" dirty="0">
                          <a:solidFill>
                            <a:srgbClr val="DC3700"/>
                          </a:solidFill>
                          <a:latin typeface="Verdana"/>
                          <a:ea typeface="Times New Roman"/>
                          <a:cs typeface="Times New Roman"/>
                          <a:hlinkClick r:id="rId3"/>
                        </a:rPr>
                        <a:t>Приказ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Минтруда России № 544н от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18.10.2013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01.01.2017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46032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Педагог-психолог (психолог в сфере образования)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u="sng" dirty="0">
                          <a:solidFill>
                            <a:srgbClr val="DC3700"/>
                          </a:solidFill>
                          <a:latin typeface="Verdana"/>
                          <a:ea typeface="Times New Roman"/>
                          <a:cs typeface="Times New Roman"/>
                          <a:hlinkClick r:id="rId4"/>
                        </a:rPr>
                        <a:t>Приказ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Минтруда России № 514н от 24.07.2015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01.01.2017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050120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Педагог дополнительного образования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u="sng" dirty="0">
                          <a:solidFill>
                            <a:srgbClr val="DC3700"/>
                          </a:solidFill>
                          <a:latin typeface="Verdana"/>
                          <a:ea typeface="Times New Roman"/>
                          <a:cs typeface="Times New Roman"/>
                          <a:hlinkClick r:id="rId5"/>
                        </a:rPr>
                        <a:t>Приказ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Минтруда России № 613н от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08.09.2015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01.01.2017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3698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Специалист в области воспитания (социальный педагог, педагог-организатор, педагог-библиотекарь,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тьютор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) 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dirty="0" smtClean="0">
                          <a:solidFill>
                            <a:srgbClr val="DC3700"/>
                          </a:solidFill>
                          <a:latin typeface="Verdana"/>
                          <a:ea typeface="Times New Roman"/>
                          <a:cs typeface="Times New Roman"/>
                          <a:hlinkClick r:id="rId6"/>
                        </a:rPr>
                        <a:t>Приказ </a:t>
                      </a:r>
                      <a:r>
                        <a:rPr lang="ru-RU" sz="1200" dirty="0" smtClean="0">
                          <a:latin typeface="Verdana"/>
                          <a:ea typeface="Times New Roman"/>
                          <a:cs typeface="Times New Roman"/>
                        </a:rPr>
                        <a:t>Минтруда России № 10н от 10.01.2017</a:t>
                      </a:r>
                      <a:endParaRPr lang="ru-RU" sz="1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000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40227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Педагог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 профессионального обучения, профессионального образования и дополнительного профессионального образования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dirty="0" smtClean="0">
                          <a:solidFill>
                            <a:srgbClr val="DC3700"/>
                          </a:solidFill>
                          <a:latin typeface="Verdana"/>
                          <a:ea typeface="Times New Roman"/>
                          <a:cs typeface="Times New Roman"/>
                          <a:hlinkClick r:id="rId6"/>
                        </a:rPr>
                        <a:t>Приказ </a:t>
                      </a:r>
                      <a:r>
                        <a:rPr lang="ru-RU" sz="1200" dirty="0" smtClean="0">
                          <a:latin typeface="Verdana"/>
                          <a:ea typeface="Times New Roman"/>
                          <a:cs typeface="Times New Roman"/>
                        </a:rPr>
                        <a:t>Минтруда России № 608н от 08.09.2015</a:t>
                      </a:r>
                      <a:endParaRPr lang="ru-RU" sz="12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01.01.2017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Должностная инструкция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В приказах об утверждении профессиональных стандартов установлено , что  </a:t>
            </a:r>
            <a:r>
              <a:rPr lang="ru-RU" sz="2400" dirty="0" err="1" smtClean="0"/>
              <a:t>профстандарты</a:t>
            </a:r>
            <a:r>
              <a:rPr lang="ru-RU" sz="2400" dirty="0" smtClean="0"/>
              <a:t>  применяются работодателями  в том числе при разработке должностных инструкций. </a:t>
            </a:r>
          </a:p>
          <a:p>
            <a:pPr algn="just"/>
            <a:r>
              <a:rPr lang="ru-RU" sz="2200" dirty="0" smtClean="0"/>
              <a:t>Способами регулирования трудовых отношений между работником и работодателем  являются : </a:t>
            </a:r>
          </a:p>
          <a:p>
            <a:r>
              <a:rPr lang="ru-RU" sz="2200" dirty="0" smtClean="0"/>
              <a:t>принятие локального нормативного акта ( ст.8 ТК РФ);</a:t>
            </a:r>
          </a:p>
          <a:p>
            <a:r>
              <a:rPr lang="ru-RU" sz="2200" dirty="0" smtClean="0"/>
              <a:t>заключение, изменение, дополнение трудового договора (ст.9  ТК РФ). </a:t>
            </a:r>
          </a:p>
          <a:p>
            <a:pPr>
              <a:buNone/>
            </a:pPr>
            <a:r>
              <a:rPr lang="ru-RU" sz="2200" dirty="0" smtClean="0"/>
              <a:t>    Т.о. должностная инструкция может существовать в качестве приложения к трудовому договору и в связи с этим являться его неотъемлемой частью, а может быть утверждена работодателем как самостоятельный документ, то есть локальный нормативный акт.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Содержание должностной инструкции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(рекомендации)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1"/>
                </a:solidFill>
              </a:rPr>
              <a:t>Составление и оформление Должностной инструкции производится с учетом требований государственного стандарта организационно-распорядительной документации. Стандарт устанавливает набор обязательных правил оформления отдельных реквизитов организационно-распорядительной документации, а также требования к структуре текста Должностной инструкции.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Структура текста документа включает в себя следующие обязательные разделы.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Общие положения.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Функции.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Должностные обязанности.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Права.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Ответственность.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Взаимоотношения (связи по должности).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Раздел «Общие положения»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В разделе: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1. Устанавливается сфера деятельности данного Работника. Полностью указывается его должность в соответствии со штатным расписанием, указывается полное название структурного подразделения с учетом наличия структурного деления подразделений.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2. Обозначается порядок назначения на должность и освобождения от занимаемой должности, порядок согласования кандидатуры на данную должность.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3. Указывается наименование должности, которую замещает и которой замещается в случае необходимости данный Работник.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4. Определяются квалификационные требования, уровень знаний и навыков.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5. Указывается должность непосредственного руководителя Работника и должностные лица, которыми он руководит. Указывается должность руководителя, от которого данный Работник может получать дополнительные распоряжения, а также приоритетность выполнения распоряжений.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6. Перечисляются нормативные документы (внутренние и государственные), которыми руководствуется Работник в своей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Раздел «Функции»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1"/>
                </a:solidFill>
              </a:rPr>
              <a:t>В данном разделе определяются направления деятельности Работника в соответствии с функциями учреждения (структурного подразделения), закрепленного в уставе, в Положении о структурном подразделении.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   Перечисляются функции (</a:t>
            </a:r>
            <a:r>
              <a:rPr lang="ru-RU" u="sng" dirty="0" smtClean="0">
                <a:solidFill>
                  <a:schemeClr val="bg1"/>
                </a:solidFill>
              </a:rPr>
              <a:t>трудовые функции,</a:t>
            </a:r>
            <a:r>
              <a:rPr lang="ru-RU" dirty="0" smtClean="0">
                <a:solidFill>
                  <a:schemeClr val="bg1"/>
                </a:solidFill>
              </a:rPr>
              <a:t> заявленные в профессиональном стандарте педагога), которые полностью или частично выполняются Работником, занимающим данную должность. Формулируются основные задачи Работника данной должности, предмет его деятельности, участок работы.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Раздел «Должностные обязанности»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722917"/>
          </a:xfrm>
          <a:solidFill>
            <a:schemeClr val="accent1">
              <a:lumMod val="75000"/>
            </a:schemeClr>
          </a:solidFill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sz="3600" dirty="0" smtClean="0"/>
              <a:t>    </a:t>
            </a:r>
            <a:r>
              <a:rPr lang="ru-RU" sz="4400" dirty="0" smtClean="0">
                <a:solidFill>
                  <a:schemeClr val="bg1"/>
                </a:solidFill>
              </a:rPr>
              <a:t>Перечисляются конкретные функциональные обязанности (</a:t>
            </a:r>
            <a:r>
              <a:rPr lang="ru-RU" sz="4400" u="sng" dirty="0" smtClean="0">
                <a:solidFill>
                  <a:schemeClr val="bg1"/>
                </a:solidFill>
              </a:rPr>
              <a:t>трудовые действия</a:t>
            </a:r>
            <a:r>
              <a:rPr lang="ru-RU" sz="4400" dirty="0" smtClean="0">
                <a:solidFill>
                  <a:schemeClr val="bg1"/>
                </a:solidFill>
              </a:rPr>
              <a:t>, соответствующие выполняемой трудовой функции и зафиксированные в профессиональном стандарте педагога), которые выполняет Работник, занимающий данную должность - используются формулировки: «ведет подготовку …», «организует…», «изучает…», «анализирует…», «разрабатывает рекомендации…», «осуществляет поиск…», «привлекает  …» и т.п.</a:t>
            </a:r>
          </a:p>
          <a:p>
            <a:pPr algn="just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     Указывается форма участия Работника в управленческом процессе или выполняемые им роли. Например, «руководит…», «утверждает…», «обеспечивает…», «подготавливает…», «рассматривает…», «исполняет…», «контролирует…», «согласовывает…», «представляет…», «курирует…» и т.д. </a:t>
            </a:r>
          </a:p>
          <a:p>
            <a:pPr algn="just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    Описание должностных обязанностей должно быть согласовано с функциями структурного подразделения, в которое входит данная должность.</a:t>
            </a:r>
          </a:p>
          <a:p>
            <a:pPr algn="just">
              <a:buNone/>
            </a:pPr>
            <a:r>
              <a:rPr lang="ru-RU" sz="4400" dirty="0" smtClean="0">
                <a:solidFill>
                  <a:schemeClr val="bg1"/>
                </a:solidFill>
              </a:rPr>
              <a:t>    Рекомендуется указать, какими умения должен владеть Работник при выполнении трудовых функций.</a:t>
            </a:r>
          </a:p>
          <a:p>
            <a:pPr algn="just">
              <a:buNone/>
            </a:pPr>
            <a:r>
              <a:rPr lang="ru-RU" sz="4400" b="1" dirty="0" smtClean="0">
                <a:solidFill>
                  <a:schemeClr val="bg1"/>
                </a:solidFill>
              </a:rPr>
              <a:t>    Обязательный блок </a:t>
            </a:r>
            <a:r>
              <a:rPr lang="ru-RU" sz="4400" dirty="0" smtClean="0">
                <a:solidFill>
                  <a:schemeClr val="bg1"/>
                </a:solidFill>
              </a:rPr>
              <a:t>включает перечень обязанностей педагогических работников, указанных в статье 48 Федерального закона «Об образовании в Российской Федерации»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Раздел «Права»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1"/>
                </a:solidFill>
              </a:rPr>
              <a:t>Определяются права, предоставляемые Работнику для выполнения возложенных на него функций и обязанностей.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Перечисляются основные права, предоставляемые данной должности, по отношению к другим функциональным подразделениям организации или внешним организациям. Права ограничиваются согласно принятому в организации порядку, учредительным, уставным, договорным, нормативным и другим документам.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Обязательный блок </a:t>
            </a:r>
            <a:r>
              <a:rPr lang="ru-RU" dirty="0" smtClean="0">
                <a:solidFill>
                  <a:schemeClr val="bg1"/>
                </a:solidFill>
              </a:rPr>
              <a:t>включает перечень прав педагогических работников, указанных в статье 47 Федерального закона «Об образовании в Российской Федерации»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Раздел «Ответственность»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bg1"/>
                </a:solidFill>
              </a:rPr>
              <a:t>Указываются виды ответственности, которую несет Работник за качество и своевременность выполнения возложенных на него обязанностей, нарушения трудовой дисциплины, утерю или порчу вверенных ему материальных ценностей, документов и т.д. в соответствии с действующим законодательством РФ и внутренними нормативными документами.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bg1"/>
                </a:solidFill>
              </a:rPr>
              <a:t>«Взаимоотношения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(связи по должности)»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bg1"/>
                </a:solidFill>
              </a:rPr>
              <a:t>Перечисляется круг должностных или юридических лиц (внутри и вовне организации), с которыми работник вступает в служебные взаимоотношения и обменивается информацией.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bg1"/>
                </a:solidFill>
              </a:rPr>
              <a:t>Требования к оформлению должностных инструкций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</a:rPr>
              <a:t>«Наименование документа»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Содержит полное название должности в соответствии со штатным расписанием с указанием полного названия структурного подразделения.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</a:rPr>
              <a:t>Гриф утверждения документа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Гриф утверждения состоит из слова УТВЕРЖДАЮ, полного наименования должности лица, утверждающего документ, личной подписи, ее расшифровки и даты.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</a:rPr>
              <a:t>Гриф согласования документа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Гриф согласования состоит из слова СОГЛАСОВАНО, полного наименования должности лица, с которым согласовывается документ, личной подписи, ее расшифровки и даты.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</a:rPr>
              <a:t>Реквизит «Дата документа»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Реквизит «Дата документа» содержит даты согласования, утверждения документа и ознакомления с ним работника.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</a:rPr>
              <a:t>Срок утверждения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Должностная инструкция утверждается Директором образовательной организации в течение 14 календарных дней с момента введения должности в штатное расписание образовательной организации. Обязанностью работодателя, в соответствии со ст. 68 ТК РФ, является ознакомление работника с локальными нормативными актами, непосредственно связанными с его трудовой деятельностью при приеме на работу (</a:t>
            </a:r>
            <a:r>
              <a:rPr lang="ru-RU" u="sng" dirty="0" smtClean="0">
                <a:solidFill>
                  <a:schemeClr val="bg1"/>
                </a:solidFill>
              </a:rPr>
              <a:t>до подписания трудового договора).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3600" b="1" smtClean="0">
                <a:solidFill>
                  <a:schemeClr val="bg1"/>
                </a:solidFill>
              </a:rPr>
              <a:t> Требования к оформлению </a:t>
            </a:r>
            <a:br>
              <a:rPr lang="ru-RU" sz="3600" b="1" smtClean="0">
                <a:solidFill>
                  <a:schemeClr val="bg1"/>
                </a:solidFill>
              </a:rPr>
            </a:br>
            <a:r>
              <a:rPr lang="ru-RU" sz="3600" b="1" smtClean="0">
                <a:solidFill>
                  <a:schemeClr val="bg1"/>
                </a:solidFill>
              </a:rPr>
              <a:t>должностных инструкций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bg1"/>
                </a:solidFill>
              </a:rPr>
              <a:t> При разработке должностных инструкций руководством по оформлению и структурированию инструкций послужит  Национальный стандарт РФ ГОСТ Р 7.0.97-2016 "Система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документов" (утв. Приказом Федерального агентства по техническому регулированию и метрологии от 8 декабря 2016 г. N 2004-ст).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Федеральные документы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1600" u="sng" dirty="0" smtClean="0">
                <a:hlinkClick r:id="rId2" tooltip="1.1. Постановление Правительства РФ от 27.06.2016 № 584 «Об особенностях применения профессиональных стандартов в части требований, обязательных для применения государственными внебюджетными фондами Российской Федерации, государственными или муниципальным"/>
              </a:rPr>
              <a:t>1.1. Постановление Правительства РФ от 27.06.2016 № 584</a:t>
            </a:r>
            <a:br>
              <a:rPr lang="ru-RU" sz="1600" u="sng" dirty="0" smtClean="0">
                <a:hlinkClick r:id="rId2" tooltip="1.1. Постановление Правительства РФ от 27.06.2016 № 584 «Об особенностях применения профессиональных стандартов в части требований, обязательных для применения государственными внебюджетными фондами Российской Федерации, государственными или муниципальным"/>
              </a:rPr>
            </a:br>
            <a:r>
              <a:rPr lang="ru-RU" sz="1600" u="sng" dirty="0" smtClean="0">
                <a:hlinkClick r:id="rId2" tooltip="1.1. Постановление Правительства РФ от 27.06.2016 № 584 «Об особенностях применения профессиональных стандартов в части требований, обязательных для применения государственными внебюджетными фондами Российской Федерации, государственными или муниципальным"/>
              </a:rPr>
              <a:t>«Об особенностях применения профессиональных стандартов в части требований, обязательных для применения государственными внебюджетными фондами Российской Федерации, государственными или муниципальными учреждениями, государственными или муниципальными унитарными предприятиями, а также государственными корпорациями, государственными компаниями и хозяйственными обществами, более пятидесяти процентов акций (долей) в уставном капитале которых находится в государственной собственности или муниципальной собственности»</a:t>
            </a:r>
            <a:endParaRPr lang="ru-RU" sz="1600" dirty="0" smtClean="0"/>
          </a:p>
          <a:p>
            <a:r>
              <a:rPr lang="ru-RU" sz="1600" u="sng" dirty="0" smtClean="0">
                <a:hlinkClick r:id="rId3" tooltip="1.3. Приказ Минтруда России от 18.10.2013 № 544н «Об утверждении профессионального стандарта „Педагог (педагогическая деятельность в сфере дошкольного, начального общего, основного общего, среднего общего образования) (воспитатель, учитель)“» (Зарегистрир"/>
              </a:rPr>
              <a:t>1.2. Приказ Минтруда России от 18.10.2013 № 544н</a:t>
            </a:r>
            <a:br>
              <a:rPr lang="ru-RU" sz="1600" u="sng" dirty="0" smtClean="0">
                <a:hlinkClick r:id="rId3" tooltip="1.3. Приказ Минтруда России от 18.10.2013 № 544н «Об утверждении профессионального стандарта „Педагог (педагогическая деятельность в сфере дошкольного, начального общего, основного общего, среднего общего образования) (воспитатель, учитель)“» (Зарегистрир"/>
              </a:rPr>
            </a:br>
            <a:r>
              <a:rPr lang="ru-RU" sz="1600" u="sng" dirty="0" smtClean="0">
                <a:hlinkClick r:id="rId3" tooltip="1.3. Приказ Минтруда России от 18.10.2013 № 544н «Об утверждении профессионального стандарта „Педагог (педагогическая деятельность в сфере дошкольного, начального общего, основного общего, среднего общего образования) (воспитатель, учитель)“» (Зарегистрир"/>
              </a:rPr>
              <a:t>«Об утверждении профессионального стандарта „Педагог (педагогическая деятельность в сфере дошкольного, начального общего, основного общего, среднего общего образования) (воспитатель, учитель)“»</a:t>
            </a:r>
            <a:endParaRPr lang="ru-RU" sz="1600" dirty="0" smtClean="0"/>
          </a:p>
          <a:p>
            <a:r>
              <a:rPr lang="ru-RU" sz="1600" u="sng" dirty="0" smtClean="0">
                <a:hlinkClick r:id="rId4" tooltip="1.4. Приказ Минтруда России от 24.07.2015 № 514н «Об утверждении профессионального стандарта „Педагог-психолог (психолог в сфере образования)“» (Зарегистрировано в Минюсте России 18.08.2015 № 38575)"/>
              </a:rPr>
              <a:t>1.3. Приказ Минтруда России от 24.07.2015 № 514н</a:t>
            </a:r>
            <a:br>
              <a:rPr lang="ru-RU" sz="1600" u="sng" dirty="0" smtClean="0">
                <a:hlinkClick r:id="rId4" tooltip="1.4. Приказ Минтруда России от 24.07.2015 № 514н «Об утверждении профессионального стандарта „Педагог-психолог (психолог в сфере образования)“» (Зарегистрировано в Минюсте России 18.08.2015 № 38575)"/>
              </a:rPr>
            </a:br>
            <a:r>
              <a:rPr lang="ru-RU" sz="1600" u="sng" dirty="0" smtClean="0">
                <a:hlinkClick r:id="rId4" tooltip="1.4. Приказ Минтруда России от 24.07.2015 № 514н «Об утверждении профессионального стандарта „Педагог-психолог (психолог в сфере образования)“» (Зарегистрировано в Минюсте России 18.08.2015 № 38575)"/>
              </a:rPr>
              <a:t>«Об утверждении профессионального стандарта „Педагог-психолог (психолог в сфере образования)“» </a:t>
            </a:r>
            <a:endParaRPr lang="ru-RU" sz="1600" dirty="0" smtClean="0"/>
          </a:p>
          <a:p>
            <a:r>
              <a:rPr lang="ru-RU" sz="1600" u="sng" dirty="0" smtClean="0">
                <a:hlinkClick r:id="rId5" tooltip="1.5. Приказ Минтруда России от 08.09.2015 № 613н «Об утверждении профессионального стандарта „Педагог дополнительного образования детей и взрослых“» (Зарегистрировано в Минюсте России 24.09.2015 № 38994)"/>
              </a:rPr>
              <a:t>1.4. Приказ Минтруда России от 08.09.2015 № 613н</a:t>
            </a:r>
            <a:br>
              <a:rPr lang="ru-RU" sz="1600" u="sng" dirty="0" smtClean="0">
                <a:hlinkClick r:id="rId5" tooltip="1.5. Приказ Минтруда России от 08.09.2015 № 613н «Об утверждении профессионального стандарта „Педагог дополнительного образования детей и взрослых“» (Зарегистрировано в Минюсте России 24.09.2015 № 38994)"/>
              </a:rPr>
            </a:br>
            <a:r>
              <a:rPr lang="ru-RU" sz="1600" u="sng" dirty="0" smtClean="0">
                <a:hlinkClick r:id="rId5" tooltip="1.5. Приказ Минтруда России от 08.09.2015 № 613н «Об утверждении профессионального стандарта „Педагог дополнительного образования детей и взрослых“» (Зарегистрировано в Минюсте России 24.09.2015 № 38994)"/>
              </a:rPr>
              <a:t>«Об утверждении профессионального стандарта „Педагог дополнительного образования детей и взрослых“»</a:t>
            </a:r>
            <a:endParaRPr lang="ru-RU" sz="1600" dirty="0" smtClean="0"/>
          </a:p>
          <a:p>
            <a:r>
              <a:rPr lang="ru-RU" sz="1600" u="sng" dirty="0" smtClean="0">
                <a:hlinkClick r:id="rId6" tooltip="1.6. Приказ Минтруда России от 08.09.2015 № 608н «Об утверждении профессионального стандарта „Педагог профессионального обучения, профессионального образования и дополнительного профессионального образования“» (Зарегистрировано в Минюсте России 24.09.2015"/>
              </a:rPr>
              <a:t>1.5. Приказ Минтруда России от 08.09.2015 № 608н</a:t>
            </a:r>
            <a:br>
              <a:rPr lang="ru-RU" sz="1600" u="sng" dirty="0" smtClean="0">
                <a:hlinkClick r:id="rId6" tooltip="1.6. Приказ Минтруда России от 08.09.2015 № 608н «Об утверждении профессионального стандарта „Педагог профессионального обучения, профессионального образования и дополнительного профессионального образования“» (Зарегистрировано в Минюсте России 24.09.2015"/>
              </a:rPr>
            </a:br>
            <a:r>
              <a:rPr lang="ru-RU" sz="1600" u="sng" dirty="0" smtClean="0">
                <a:hlinkClick r:id="rId6" tooltip="1.6. Приказ Минтруда России от 08.09.2015 № 608н «Об утверждении профессионального стандарта „Педагог профессионального обучения, профессионального образования и дополнительного профессионального образования“» (Зарегистрировано в Минюсте России 24.09.2015"/>
              </a:rPr>
              <a:t>«Об утверждении профессионального стандарта „Педагог профессионального обучения, профессионального образования и дополнительного профессионального образования“» </a:t>
            </a:r>
            <a:endParaRPr lang="ru-RU" sz="1600" dirty="0" smtClean="0"/>
          </a:p>
          <a:p>
            <a:r>
              <a:rPr lang="ru-RU" sz="1600" u="sng" dirty="0" smtClean="0">
                <a:hlinkClick r:id="rId7" tooltip="1.7. Приказ Минтруда России от 10.01.2017 № 10н «Об утверждении профессионального стандарта „Специалист в области воспитания“» (Зарегистрировано в Минюсте России 26.01.2017 № 45406)"/>
              </a:rPr>
              <a:t>1.6. Приказ Минтруда России от 10.01.2017 № 10н</a:t>
            </a:r>
            <a:br>
              <a:rPr lang="ru-RU" sz="1600" u="sng" dirty="0" smtClean="0">
                <a:hlinkClick r:id="rId7" tooltip="1.7. Приказ Минтруда России от 10.01.2017 № 10н «Об утверждении профессионального стандарта „Специалист в области воспитания“» (Зарегистрировано в Минюсте России 26.01.2017 № 45406)"/>
              </a:rPr>
            </a:br>
            <a:r>
              <a:rPr lang="ru-RU" sz="1600" u="sng" dirty="0" smtClean="0">
                <a:hlinkClick r:id="rId7" tooltip="1.7. Приказ Минтруда России от 10.01.2017 № 10н «Об утверждении профессионального стандарта „Специалист в области воспитания“» (Зарегистрировано в Минюсте России 26.01.2017 № 45406)"/>
              </a:rPr>
              <a:t>«Об утверждении профессионального стандарта „Специалист в области воспитания“»</a:t>
            </a:r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Перечень инструктивно-методических и информационных писем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u="sng" dirty="0" smtClean="0">
                <a:solidFill>
                  <a:schemeClr val="bg1"/>
                </a:solidFill>
                <a:hlinkClick r:id="rId2" tooltip="1. Письмо Минтруда России от 04.04.2016 № 14-0/10/В-2253 «Ответы на типовые вопросы по применению профессиональных стандартов» (вместе с «Информацией Министерства труда и социальной защиты Российской Федерации по вопросам применения профессиональных станд"/>
              </a:rPr>
              <a:t>1. Письмо Минтруда России от 04.04.2016 № 14-0/10/В-2253 </a:t>
            </a:r>
            <a:br>
              <a:rPr lang="ru-RU" sz="2400" u="sng" dirty="0" smtClean="0">
                <a:solidFill>
                  <a:schemeClr val="bg1"/>
                </a:solidFill>
                <a:hlinkClick r:id="rId2" tooltip="1. Письмо Минтруда России от 04.04.2016 № 14-0/10/В-2253 «Ответы на типовые вопросы по применению профессиональных стандартов» (вместе с «Информацией Министерства труда и социальной защиты Российской Федерации по вопросам применения профессиональных станд"/>
              </a:rPr>
            </a:br>
            <a:r>
              <a:rPr lang="ru-RU" sz="2400" u="sng" dirty="0" smtClean="0">
                <a:solidFill>
                  <a:schemeClr val="bg1"/>
                </a:solidFill>
                <a:hlinkClick r:id="rId2" tooltip="1. Письмо Минтруда России от 04.04.2016 № 14-0/10/В-2253 «Ответы на типовые вопросы по применению профессиональных стандартов» (вместе с «Информацией Министерства труда и социальной защиты Российской Федерации по вопросам применения профессиональных станд"/>
              </a:rPr>
              <a:t>«Ответы на типовые вопросы по применению профессиональных стандартов» (вместе с «Информацией Министерства труда и социальной защиты Российской Федерации по вопросам применения профессиональных стандартов»)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u="sng" dirty="0" smtClean="0">
                <a:solidFill>
                  <a:schemeClr val="bg1"/>
                </a:solidFill>
                <a:hlinkClick r:id="rId3" tooltip="2. Письмо Минобрнауки России от 12.02.2016 № 09-ПГ-МОН-814 «О рассмотрении обращения»"/>
              </a:rPr>
              <a:t>2. Письмо </a:t>
            </a:r>
            <a:r>
              <a:rPr lang="ru-RU" sz="2400" u="sng" dirty="0" err="1" smtClean="0">
                <a:solidFill>
                  <a:schemeClr val="bg1"/>
                </a:solidFill>
                <a:hlinkClick r:id="rId3" tooltip="2. Письмо Минобрнауки России от 12.02.2016 № 09-ПГ-МОН-814 «О рассмотрении обращения»"/>
              </a:rPr>
              <a:t>Минобрнауки</a:t>
            </a:r>
            <a:r>
              <a:rPr lang="ru-RU" sz="2400" u="sng" dirty="0" smtClean="0">
                <a:solidFill>
                  <a:schemeClr val="bg1"/>
                </a:solidFill>
                <a:hlinkClick r:id="rId3" tooltip="2. Письмо Минобрнауки России от 12.02.2016 № 09-ПГ-МОН-814 «О рассмотрении обращения»"/>
              </a:rPr>
              <a:t> России от 12.02.2016 № 09-ПГ-МОН-814 </a:t>
            </a:r>
            <a:br>
              <a:rPr lang="ru-RU" sz="2400" u="sng" dirty="0" smtClean="0">
                <a:solidFill>
                  <a:schemeClr val="bg1"/>
                </a:solidFill>
                <a:hlinkClick r:id="rId3" tooltip="2. Письмо Минобрнауки России от 12.02.2016 № 09-ПГ-МОН-814 «О рассмотрении обращения»"/>
              </a:rPr>
            </a:br>
            <a:r>
              <a:rPr lang="ru-RU" sz="2400" u="sng" dirty="0" smtClean="0">
                <a:solidFill>
                  <a:schemeClr val="bg1"/>
                </a:solidFill>
                <a:hlinkClick r:id="rId3" tooltip="2. Письмо Минобрнауки России от 12.02.2016 № 09-ПГ-МОН-814 «О рассмотрении обращения»"/>
              </a:rPr>
              <a:t>«О рассмотрении обращения»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u="sng" dirty="0" smtClean="0">
                <a:solidFill>
                  <a:schemeClr val="bg1"/>
                </a:solidFill>
                <a:hlinkClick r:id="rId4" tooltip="6. Письмо Центрального Совета Общероссийского Профсоюза образования от 10.03.2017 № 122"/>
              </a:rPr>
              <a:t>3. Письмо Центрального Совета Общероссийского Профсоюза образования от 10.03.2017 № 122</a:t>
            </a:r>
            <a:endParaRPr lang="ru-RU" sz="24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0115"/>
            <a:ext cx="10515600" cy="13255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Понятие профессионального стандарта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ru-RU" sz="2600" dirty="0" smtClean="0"/>
              <a:t>Профессиональный стандарт - характеристика квалификации, необходимой работнику для осуществления определенного вида профессиональной деятельности, в том числе выполнения определенной трудовой функции (часть 2 статьи 195.1 Трудового кодекса РФ)</a:t>
            </a:r>
          </a:p>
          <a:p>
            <a:pPr fontAlgn="base"/>
            <a:r>
              <a:rPr lang="ru-RU" sz="2600" dirty="0" err="1" smtClean="0"/>
              <a:t>Профстандарты</a:t>
            </a:r>
            <a:r>
              <a:rPr lang="ru-RU" sz="2600" dirty="0" smtClean="0"/>
              <a:t> могут разрабатываться работодателями, профессиональными сообществами, </a:t>
            </a:r>
            <a:r>
              <a:rPr lang="ru-RU" sz="2600" dirty="0" err="1" smtClean="0"/>
              <a:t>саморегулируемыми</a:t>
            </a:r>
            <a:r>
              <a:rPr lang="ru-RU" sz="2600" dirty="0" smtClean="0"/>
              <a:t> организациями и иными некоммерческими организациями с участием образовательных организаций профессионального образования и других заинтересованных организаций.</a:t>
            </a:r>
          </a:p>
          <a:p>
            <a:pPr fontAlgn="base"/>
            <a:r>
              <a:rPr lang="ru-RU" sz="2600" dirty="0" smtClean="0"/>
              <a:t>Утверждаются </a:t>
            </a:r>
            <a:r>
              <a:rPr lang="ru-RU" sz="2600" dirty="0" err="1" smtClean="0"/>
              <a:t>профстандарты</a:t>
            </a:r>
            <a:r>
              <a:rPr lang="ru-RU" sz="2600" dirty="0" smtClean="0"/>
              <a:t> Министерством труда и социальной защиты РФ (п.3</a:t>
            </a:r>
            <a:r>
              <a:rPr lang="ru-RU" sz="2600" dirty="0" smtClean="0">
                <a:solidFill>
                  <a:schemeClr val="bg1"/>
                </a:solidFill>
              </a:rPr>
              <a:t>, п.16 постановления Правительства РФ от 22.01.2013 №23</a:t>
            </a:r>
            <a:r>
              <a:rPr lang="ru-RU" sz="2600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Реестр </a:t>
            </a:r>
            <a:r>
              <a:rPr lang="ru-RU" dirty="0" err="1" smtClean="0">
                <a:solidFill>
                  <a:schemeClr val="bg1"/>
                </a:solidFill>
              </a:rPr>
              <a:t>профстандартов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Реестр профессиональных стандартов – это их систематизированный перечень по областям и видам профессиональной деятельности. В Реестр включаются утвержденные приказами Минтруда РФ </a:t>
            </a:r>
            <a:r>
              <a:rPr lang="ru-RU" dirty="0" err="1" smtClean="0"/>
              <a:t>профстандарты</a:t>
            </a:r>
            <a:r>
              <a:rPr lang="ru-RU" dirty="0" smtClean="0"/>
              <a:t> в 10-дневный срок после их утверждения Минюстом РФ (</a:t>
            </a:r>
            <a:r>
              <a:rPr lang="ru-RU" u="sng" dirty="0" smtClean="0">
                <a:hlinkClick r:id="rId2"/>
              </a:rPr>
              <a:t>п. 3 Приказа Минтруда от 29.09.2014 № 667н</a:t>
            </a:r>
            <a:r>
              <a:rPr lang="ru-RU" dirty="0" smtClean="0"/>
              <a:t>).</a:t>
            </a:r>
          </a:p>
          <a:p>
            <a:pPr fontAlgn="base"/>
            <a:r>
              <a:rPr lang="ru-RU" dirty="0" smtClean="0"/>
              <a:t>Полный перечень утвержденных профессиональных стандартов (реестр), пополняемый по мере их принятия, можно найти:</a:t>
            </a:r>
          </a:p>
          <a:p>
            <a:pPr lvl="0" fontAlgn="base"/>
            <a:r>
              <a:rPr lang="ru-RU" dirty="0" smtClean="0"/>
              <a:t>на сайте Минтруда России: </a:t>
            </a:r>
            <a:r>
              <a:rPr lang="ru-RU" u="sng" dirty="0" smtClean="0">
                <a:hlinkClick r:id="rId3"/>
              </a:rPr>
              <a:t>http://profstandart.rosmintrud.ru/</a:t>
            </a:r>
            <a:r>
              <a:rPr lang="ru-RU" dirty="0" smtClean="0"/>
              <a:t>;</a:t>
            </a:r>
          </a:p>
          <a:p>
            <a:pPr lvl="0" fontAlgn="base"/>
            <a:r>
              <a:rPr lang="ru-RU" dirty="0" smtClean="0"/>
              <a:t>на сайте Научно-методического центра системы профессиональных квалификаций ФГБУ «НИИ ТСС» Минтруда России: </a:t>
            </a:r>
            <a:r>
              <a:rPr lang="ru-RU" u="sng" dirty="0" smtClean="0">
                <a:hlinkClick r:id="rId4"/>
              </a:rPr>
              <a:t>http://vet-bc.ru/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Кроме того, любой приказ об утверждении профессионального стандарта можно найти в СПС "Консультант +".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Сфера применения                                 профессионального стандарта «Педагог»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pPr algn="ctr"/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приказа Минтруда России от 18 октября 2013 г. № 544н </a:t>
            </a:r>
          </a:p>
          <a:p>
            <a:endParaRPr lang="ru-RU" sz="1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  «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профессиональный стандарт «Педагог» (педагогическая 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деятельность в сфере дошкольного, начального общего, основного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общего, среднего общего образования) (воспитатель, учитель)»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применяется работодателями при формировании кадровой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политики и в управлении персоналом, при организации обучения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аттестации работников, заключении трудовых договоров,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разработке должностных инструкций и установлении систем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оплаты труда с 1 января 2017 года»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96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/>
                </a:solidFill>
              </a:rPr>
              <a:t>Сфера обязательного применения     профессиональных стандартов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Трудового кодекса Российской Федерации                              </a:t>
            </a:r>
          </a:p>
          <a:p>
            <a:pPr algn="ctr"/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57, часть вторая)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«…наименование должностей, профессий, специальностей и квалификационные требования к ним должны соответствовать наименованиям и требованиям, указанным в квалификационных справочниках или профессиональных стандартах, если … с выполнением работ по определенным должностям, профессиям, специальностям связано предоставление компенсаций и льгот либо наличие ограничений.»</a:t>
            </a:r>
          </a:p>
          <a:p>
            <a:pPr algn="ctr"/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195.3, часть первая):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требования к квалификации работников, содержащиеся в профессиональных стандартах, обязательны для работодателя в случаях, если они установлены ТК РФ, другими федеральными законами, иными нормативными правовыми актами РФ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99558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Образовательный ценз для лиц, претендующих            на занятие педагогической деятельностью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Трудового кодекса Российской Федерации (статья 331, часть первая):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«К педагогической деятельности допускаются лица, имеющие образовательный ценз, который определяется в порядке, установленном законодательством Российской Федерации в сфере образования»</a:t>
            </a:r>
          </a:p>
          <a:p>
            <a:pPr algn="ctr">
              <a:buNone/>
            </a:pPr>
            <a:endParaRPr lang="ru-RU" sz="24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Федерального закона от 29 декабря 2012 г. № 273-ФЗ «Об образовании в Российской Федерации» (статья 46, часть 1):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указанным в квалификационных справочниках, и (или)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профессиональным стандартам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12103</TotalTime>
  <Words>1872</Words>
  <Application>Microsoft Office PowerPoint</Application>
  <PresentationFormat>Произвольный</PresentationFormat>
  <Paragraphs>195</Paragraphs>
  <Slides>29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МБОУДПО «Городской информационно-методический центр»</vt:lpstr>
      <vt:lpstr>Перечень профстандартов в образовании </vt:lpstr>
      <vt:lpstr>Федеральные документы</vt:lpstr>
      <vt:lpstr>Перечень инструктивно-методических и информационных писем</vt:lpstr>
      <vt:lpstr>Понятие профессионального стандарта</vt:lpstr>
      <vt:lpstr>Реестр профстандартов</vt:lpstr>
      <vt:lpstr>Сфера применения                                 профессионального стандарта «Педагог»</vt:lpstr>
      <vt:lpstr>Сфера обязательного применения     профессиональных стандартов</vt:lpstr>
      <vt:lpstr>Образовательный ценз для лиц, претендующих            на занятие педагогической деятельностью</vt:lpstr>
      <vt:lpstr>Ответственность за нарушение обязательных требований законодательства</vt:lpstr>
      <vt:lpstr>Требования к квалификации, установленные       Единым квалификационным справочником</vt:lpstr>
      <vt:lpstr>Требования к образованию и обучению, установленные профессиональным стандартом «Педагог»</vt:lpstr>
      <vt:lpstr>Установление соответствия между направлениями подготовки  (существовавшими ранее и современными)</vt:lpstr>
      <vt:lpstr>Особенности применения                     профессиональных стандартов</vt:lpstr>
      <vt:lpstr>Планы по организации применения                     профессиональных стандартов</vt:lpstr>
      <vt:lpstr>Задачи учредителей образовательных организаций</vt:lpstr>
      <vt:lpstr>Определение необходимости, условия и формы подготовки и ДПО работников</vt:lpstr>
      <vt:lpstr>Реализация права педагогических работников на ДПО</vt:lpstr>
      <vt:lpstr>Вопросы применения профстандартов в образовании,  содержащиеся в Соглашении между департаментом образования администрации Владимирской области и обкомом профсоюза работников народного образования и науки РФ на период 2017-2020 гг.</vt:lpstr>
      <vt:lpstr>Должностная инструкция</vt:lpstr>
      <vt:lpstr>Содержание должностной инструкции (рекомендации)</vt:lpstr>
      <vt:lpstr>Раздел «Общие положения» </vt:lpstr>
      <vt:lpstr>Раздел «Функции» </vt:lpstr>
      <vt:lpstr>Раздел «Должностные обязанности» </vt:lpstr>
      <vt:lpstr>Раздел «Права» </vt:lpstr>
      <vt:lpstr>Раздел «Ответственность»</vt:lpstr>
      <vt:lpstr> «Взаимоотношения  (связи по должности)» </vt:lpstr>
      <vt:lpstr> Требования к оформлению должностных инструкций </vt:lpstr>
      <vt:lpstr>  Требования к оформлению  должностных инструкций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СИСТЕМА УЧИТЕЛЬСКОГО РОСТА</dc:title>
  <dc:creator>Sergomanov Pavel</dc:creator>
  <cp:lastModifiedBy>Методист</cp:lastModifiedBy>
  <cp:revision>802</cp:revision>
  <cp:lastPrinted>2016-05-10T09:15:02Z</cp:lastPrinted>
  <dcterms:created xsi:type="dcterms:W3CDTF">2016-04-11T18:28:37Z</dcterms:created>
  <dcterms:modified xsi:type="dcterms:W3CDTF">2018-09-28T08:33:10Z</dcterms:modified>
</cp:coreProperties>
</file>